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41"/>
  </p:notesMasterIdLst>
  <p:sldIdLst>
    <p:sldId id="326" r:id="rId2"/>
    <p:sldId id="327" r:id="rId3"/>
    <p:sldId id="33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9" r:id="rId38"/>
    <p:sldId id="375" r:id="rId39"/>
    <p:sldId id="376" r:id="rId40"/>
  </p:sldIdLst>
  <p:sldSz cx="9144000" cy="5143500" type="screen16x9"/>
  <p:notesSz cx="6797675" cy="9926638"/>
  <p:custDataLst>
    <p:tags r:id="rId4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COLES, ETABLISSEMENTS" id="{0B896E98-F45E-4768-8620-EDDF394BE181}">
          <p14:sldIdLst>
            <p14:sldId id="326"/>
            <p14:sldId id="327"/>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9"/>
            <p14:sldId id="375"/>
            <p14:sldId id="376"/>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E1000F"/>
    <a:srgbClr val="E6E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9" autoAdjust="0"/>
  </p:normalViewPr>
  <p:slideViewPr>
    <p:cSldViewPr showGuides="1">
      <p:cViewPr varScale="1">
        <p:scale>
          <a:sx n="137" d="100"/>
          <a:sy n="137" d="100"/>
        </p:scale>
        <p:origin x="786" y="12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06/05/2020</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dirty="0"/>
              <a:t>Le protocole est composé d’un guide relatif aux écoles primaires (maternelles et élémentaires), d’un guide relatif aux établissements scolaires ainsi que de dispositifs d’affichages et de communication qui sont mis à la disposition de l’ensemble des parties prenantes.</a:t>
            </a:r>
          </a:p>
          <a:p>
            <a:endParaRPr lang="fr-FR" sz="2400" dirty="0"/>
          </a:p>
          <a:p>
            <a:r>
              <a:rPr lang="fr-FR" sz="2400" dirty="0"/>
              <a:t>5 grands principes généraux:</a:t>
            </a:r>
          </a:p>
          <a:p>
            <a:pPr lvl="0"/>
            <a:r>
              <a:rPr lang="fr-FR" sz="2400" b="1" dirty="0"/>
              <a:t>Le maintien de la distanciation physique</a:t>
            </a:r>
            <a:endParaRPr lang="fr-FR" sz="2400" dirty="0"/>
          </a:p>
          <a:p>
            <a:pPr lvl="0"/>
            <a:r>
              <a:rPr lang="fr-FR" sz="2400" b="1" dirty="0"/>
              <a:t>L’application des gestes barrière</a:t>
            </a:r>
            <a:endParaRPr lang="fr-FR" sz="2400" dirty="0"/>
          </a:p>
          <a:p>
            <a:pPr lvl="0"/>
            <a:r>
              <a:rPr lang="fr-FR" sz="2400" b="1" dirty="0"/>
              <a:t>La limitation du brassage des élèves </a:t>
            </a:r>
            <a:endParaRPr lang="fr-FR" sz="2400" dirty="0"/>
          </a:p>
          <a:p>
            <a:pPr lvl="0"/>
            <a:r>
              <a:rPr lang="fr-FR" sz="2400" b="1" dirty="0"/>
              <a:t>L’assurance d’un nettoyage et d’une désinfection des locaux et matériels</a:t>
            </a:r>
            <a:endParaRPr lang="fr-FR" sz="2400" dirty="0"/>
          </a:p>
          <a:p>
            <a:r>
              <a:rPr lang="fr-FR" sz="2400" b="1" dirty="0"/>
              <a:t>L’information, la communication et la formation</a:t>
            </a:r>
            <a:endParaRPr lang="fr-FR" sz="2400" dirty="0"/>
          </a:p>
          <a:p>
            <a:endParaRPr lang="fr-FR" sz="2400" dirty="0"/>
          </a:p>
          <a:p>
            <a:r>
              <a:rPr lang="fr-FR" sz="2400" dirty="0"/>
              <a:t>Ces principes généraux sont complétés par des fiches thématiques pratiques / pragmatiques (10 fiches ex: </a:t>
            </a:r>
            <a:r>
              <a:rPr lang="fr-FR" sz="2400" dirty="0" err="1"/>
              <a:t>acceuil</a:t>
            </a:r>
            <a:r>
              <a:rPr lang="fr-FR" sz="2400" dirty="0"/>
              <a:t> des élèves, gestion des circulations, gestion de la demi pension).</a:t>
            </a:r>
          </a:p>
          <a:p>
            <a:endParaRPr lang="fr-FR" sz="2400" dirty="0"/>
          </a:p>
          <a:p>
            <a:r>
              <a:rPr lang="fr-FR" sz="2400" dirty="0"/>
              <a:t>Ces fiches seront détaillées par la suite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a:p>
        </p:txBody>
      </p:sp>
    </p:spTree>
    <p:extLst>
      <p:ext uri="{BB962C8B-B14F-4D97-AF65-F5344CB8AC3E}">
        <p14:creationId xmlns:p14="http://schemas.microsoft.com/office/powerpoint/2010/main" val="888637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r>
              <a:rPr lang="fr-FR" sz="2400" b="1" u="sng" dirty="0"/>
              <a:t>Facteurs de dimensionnement</a:t>
            </a:r>
            <a:endParaRPr lang="fr-FR" sz="2400" dirty="0"/>
          </a:p>
          <a:p>
            <a:r>
              <a:rPr lang="fr-FR" sz="2400" dirty="0"/>
              <a:t>Il convient à chacun des établissements d’évaluer sa capacité d’accueil :</a:t>
            </a:r>
          </a:p>
          <a:p>
            <a:pPr lvl="0"/>
            <a:r>
              <a:rPr lang="fr-FR" sz="2400" dirty="0"/>
              <a:t>A partir des superficies disponibles des locaux et des espaces extérieurs</a:t>
            </a:r>
          </a:p>
          <a:p>
            <a:pPr lvl="0"/>
            <a:r>
              <a:rPr lang="fr-FR" sz="2400" dirty="0"/>
              <a:t>A partir d’une visite des locaux pour une étude de la disposition des salles de classe et autres lieux adaptés à un enseignement pédagogique</a:t>
            </a:r>
          </a:p>
          <a:p>
            <a:r>
              <a:rPr lang="fr-FR" sz="2400" dirty="0"/>
              <a:t>Par ailleurs, la nécessité de nettoyer et de désinfecter régulièrement les locaux pourrait augmenter la charge de travail des agents des collectivités territoriales responsables de cette mission. Il conviendra d’évaluer, avec la collectivité territoriale, les effectifs prévisionnels et les espaces pouvant être traités selon les prescriptions du présent protocole. </a:t>
            </a:r>
            <a:r>
              <a:rPr lang="fr-FR" sz="2400" b="1" dirty="0"/>
              <a:t>Cette évaluation permettra également de déterminer les modalités de fonctionnement de l’établissement en matière de salle spécifique et de matériel non individuel. La mise à disposition de lingettes désinfectantes pourrait être de nature à réduire la charge de travail précitée.</a:t>
            </a:r>
          </a:p>
          <a:p>
            <a:pPr algn="just">
              <a:spcAft>
                <a:spcPts val="988"/>
              </a:spcAft>
            </a:pPr>
            <a:endParaRPr lang="fr-FR" dirty="0">
              <a:latin typeface="Arial"/>
              <a:cs typeface="Arial"/>
            </a:endParaRPr>
          </a:p>
          <a:p>
            <a:pPr algn="just">
              <a:spcAft>
                <a:spcPts val="988"/>
              </a:spcAft>
            </a:pPr>
            <a:r>
              <a:rPr lang="fr-FR" dirty="0">
                <a:latin typeface="Arial"/>
                <a:cs typeface="Arial"/>
              </a:rPr>
              <a:t>LISTE ACTIONS </a:t>
            </a:r>
          </a:p>
          <a:p>
            <a:pPr lvl="0"/>
            <a:r>
              <a:rPr lang="fr-FR" sz="2400" dirty="0"/>
              <a:t>Rédiger son schéma d’organisation intégrant les possibilités de transport scolaire.</a:t>
            </a:r>
          </a:p>
          <a:p>
            <a:r>
              <a:rPr lang="fr-FR" sz="2400" dirty="0"/>
              <a:t> </a:t>
            </a:r>
          </a:p>
          <a:p>
            <a:pPr lvl="0"/>
            <a:r>
              <a:rPr lang="fr-FR" sz="2400" dirty="0"/>
              <a:t>Rédiger et déployer son plan de communication </a:t>
            </a:r>
          </a:p>
          <a:p>
            <a:r>
              <a:rPr lang="fr-FR" sz="2400" dirty="0"/>
              <a:t> </a:t>
            </a:r>
          </a:p>
          <a:p>
            <a:pPr lvl="0"/>
            <a:r>
              <a:rPr lang="fr-FR" sz="2400" dirty="0"/>
              <a:t>Présenter les consignes sanitaires, applicables aux usagers et aux personnels.</a:t>
            </a:r>
          </a:p>
          <a:p>
            <a:r>
              <a:rPr lang="fr-FR" sz="2400" dirty="0"/>
              <a:t> </a:t>
            </a:r>
          </a:p>
          <a:p>
            <a:pPr lvl="0"/>
            <a:r>
              <a:rPr lang="fr-FR" sz="2400" dirty="0"/>
              <a:t>Définir un protocole de nettoyage et de désinfection et en assurer la fréquence définie (nettoyage approfondi une fois par jour a minima et désinfection régulière des surfaces et matériels fréquemment touchés).</a:t>
            </a:r>
          </a:p>
          <a:p>
            <a:r>
              <a:rPr lang="fr-FR" sz="2400" dirty="0"/>
              <a:t> </a:t>
            </a:r>
          </a:p>
          <a:p>
            <a:pPr lvl="0"/>
            <a:r>
              <a:rPr lang="fr-FR" sz="2400" dirty="0"/>
              <a:t>Dimensionner le nombre de produits, matériels et équipements nécessaires à l’application de la doctrine sanitaire : masques, solution </a:t>
            </a:r>
            <a:r>
              <a:rPr lang="fr-FR" sz="2400" dirty="0" err="1"/>
              <a:t>hydroalcoolique</a:t>
            </a:r>
            <a:r>
              <a:rPr lang="fr-FR" sz="2400" dirty="0"/>
              <a:t>, savon liquide, papier essuie-mains jetable, lingettes désinfectantes, produits de nettoyage et de désinfection, gants, etc.</a:t>
            </a:r>
          </a:p>
          <a:p>
            <a:r>
              <a:rPr lang="fr-FR" sz="2400" dirty="0"/>
              <a:t> </a:t>
            </a:r>
          </a:p>
          <a:p>
            <a:pPr lvl="0"/>
            <a:r>
              <a:rPr lang="fr-FR" sz="2400" dirty="0"/>
              <a:t>Assurer le réapprovisionnement de ce matériel en fréquence et quantité adaptées.</a:t>
            </a:r>
          </a:p>
          <a:p>
            <a:r>
              <a:rPr lang="fr-FR" sz="2400" dirty="0"/>
              <a:t> </a:t>
            </a:r>
          </a:p>
          <a:p>
            <a:pPr lvl="0"/>
            <a:r>
              <a:rPr lang="fr-FR" sz="2400" dirty="0"/>
              <a:t>Définir les modalités de gestion de la demi-pension et prendre les dispositions nécessaires avec les différentes parties prenantes.</a:t>
            </a:r>
          </a:p>
          <a:p>
            <a:r>
              <a:rPr lang="fr-FR" sz="2400" dirty="0"/>
              <a:t> </a:t>
            </a:r>
          </a:p>
          <a:p>
            <a:pPr lvl="0"/>
            <a:r>
              <a:rPr lang="fr-FR" sz="2400" dirty="0"/>
              <a:t>Assurer la disposition matérielle des classes et des espaces de travail.</a:t>
            </a:r>
          </a:p>
          <a:p>
            <a:r>
              <a:rPr lang="fr-FR" sz="2400" dirty="0"/>
              <a:t> </a:t>
            </a:r>
          </a:p>
          <a:p>
            <a:pPr lvl="0"/>
            <a:r>
              <a:rPr lang="fr-FR" sz="2400" dirty="0"/>
              <a:t>Neutraliser les accès aux installations et matériels qui ne peuvent faire l’objet d’un protocole de désinfection.</a:t>
            </a:r>
          </a:p>
          <a:p>
            <a:r>
              <a:rPr lang="fr-FR" sz="2400" dirty="0"/>
              <a:t> </a:t>
            </a:r>
          </a:p>
          <a:p>
            <a:pPr lvl="0"/>
            <a:r>
              <a:rPr lang="fr-FR" sz="2400" dirty="0"/>
              <a:t>Définir un plan de circulation et assurer la signalétique correspondante.</a:t>
            </a:r>
          </a:p>
          <a:p>
            <a:r>
              <a:rPr lang="fr-FR" sz="2400" dirty="0"/>
              <a:t> </a:t>
            </a:r>
          </a:p>
          <a:p>
            <a:r>
              <a:rPr lang="fr-FR" sz="2400" dirty="0"/>
              <a:t> </a:t>
            </a:r>
          </a:p>
          <a:p>
            <a:pPr lvl="0"/>
            <a:r>
              <a:rPr lang="fr-FR" sz="2400" dirty="0"/>
              <a:t>Prévoir et mettre en œuvre les éléments matériels et de communication pour faire appliquer les règles d’entrée et de sortie des élèves</a:t>
            </a:r>
          </a:p>
          <a:p>
            <a:pPr algn="just">
              <a:spcAft>
                <a:spcPts val="988"/>
              </a:spcAft>
            </a:pPr>
            <a:endParaRPr lang="fr-FR" dirty="0">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13</a:t>
            </a:fld>
            <a:endParaRPr lang="fr-FR"/>
          </a:p>
        </p:txBody>
      </p:sp>
    </p:spTree>
    <p:extLst>
      <p:ext uri="{BB962C8B-B14F-4D97-AF65-F5344CB8AC3E}">
        <p14:creationId xmlns:p14="http://schemas.microsoft.com/office/powerpoint/2010/main" val="3824994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pPr algn="just">
              <a:spcAft>
                <a:spcPts val="988"/>
              </a:spcAft>
            </a:pPr>
            <a:r>
              <a:rPr lang="fr-FR" b="1" u="sng">
                <a:latin typeface="Arial"/>
                <a:cs typeface="Arial"/>
              </a:rPr>
              <a:t>Nettoyage avant la reprise :</a:t>
            </a:r>
            <a:r>
              <a:rPr lang="fr-FR">
                <a:latin typeface="Arial"/>
                <a:cs typeface="Arial"/>
              </a:rPr>
              <a:t> </a:t>
            </a:r>
          </a:p>
          <a:p>
            <a:pPr marL="1241550" lvl="1" indent="-338604" algn="just">
              <a:buFont typeface="Arial,Sans-Serif"/>
              <a:buChar char="•"/>
            </a:pPr>
            <a:r>
              <a:rPr lang="fr-FR" i="1">
                <a:latin typeface="Arial"/>
                <a:cs typeface="Arial"/>
              </a:rPr>
              <a:t>Si l’établissement était complètement fermé pendant le confinement et n’a pas été fréquenté dans les 5 derniers jours ouvrés avant la réouverture, la présence du SARS-CoV-2 encore infectant sur des surfaces sèches est négligeable. Un nettoyage de remise en propreté selon le protocole habituel est suffisant.</a:t>
            </a:r>
            <a:endParaRPr lang="fr-FR">
              <a:latin typeface="Arial"/>
              <a:cs typeface="Arial"/>
            </a:endParaRPr>
          </a:p>
          <a:p>
            <a:pPr marL="1241550" lvl="1" indent="-338604" algn="just">
              <a:buFont typeface="Arial,Sans-Serif"/>
              <a:buChar char="•"/>
            </a:pPr>
            <a:r>
              <a:rPr lang="fr-FR" i="1">
                <a:latin typeface="Arial"/>
                <a:cs typeface="Arial"/>
              </a:rPr>
              <a:t>Les pièces qui ont été utilisées pour accueillir des enfants  pendant la période de confinement sont nettoyées et désinfectées selon le protocole de "nettoyage approfondi" défini ci-après.</a:t>
            </a:r>
            <a:endParaRPr lang="fr-FR">
              <a:latin typeface="Arial"/>
              <a:cs typeface="Arial"/>
            </a:endParaRPr>
          </a:p>
          <a:p>
            <a:pPr marL="1241550" lvl="1" indent="-338604" algn="just">
              <a:buFont typeface="Arial,Sans-Serif"/>
              <a:buChar char="•"/>
            </a:pPr>
            <a:r>
              <a:rPr lang="fr-FR" i="1">
                <a:latin typeface="Arial"/>
                <a:cs typeface="Arial"/>
              </a:rPr>
              <a:t>Pour les locaux qui ont été réquisitionnés ou mis à disposition pour héberger des personnes malades ou sans domicile fixe, il convient de se rapprocher de l’ARS pour que cette dernière prescrive les mesures adaptées en fonction des publics accueillis.</a:t>
            </a:r>
            <a:endParaRPr lang="fr-FR">
              <a:latin typeface="Arial"/>
              <a:cs typeface="Arial"/>
            </a:endParaRPr>
          </a:p>
          <a:p>
            <a:pPr lvl="1" algn="just"/>
            <a:endParaRPr lang="fr-FR"/>
          </a:p>
          <a:p>
            <a:pPr marL="0" lvl="1" algn="just">
              <a:spcAft>
                <a:spcPts val="988"/>
              </a:spcAft>
            </a:pPr>
            <a:r>
              <a:rPr lang="fr-FR" b="1" u="sng"/>
              <a:t>Nettoyage après la reprise : "Nettoyage approfondi" en 2 étapes</a:t>
            </a:r>
            <a:endParaRPr lang="en-US"/>
          </a:p>
          <a:p>
            <a:pPr marL="338604" indent="-338604" algn="just">
              <a:spcAft>
                <a:spcPts val="988"/>
              </a:spcAft>
              <a:buFont typeface="Arial,Sans-Serif"/>
              <a:buChar char="•"/>
            </a:pPr>
            <a:endParaRPr lang="fr-FR"/>
          </a:p>
          <a:p>
            <a:pPr marL="902945" indent="-338604" algn="just">
              <a:buFont typeface="Arial,Sans-Serif"/>
              <a:buChar char="•"/>
            </a:pPr>
            <a:r>
              <a:rPr lang="fr-FR"/>
              <a:t>Les lingettes désinfectantes et conformes à la norme EN 14476 peuvent être utilisées. </a:t>
            </a:r>
          </a:p>
          <a:p>
            <a:pPr marL="902945" indent="-338604" algn="just">
              <a:buFont typeface="Arial,Sans-Serif"/>
              <a:buChar char="•"/>
            </a:pPr>
            <a:r>
              <a:rPr lang="fr-FR"/>
              <a:t>Le nettoyage peut aussi être combiné en utilisant un produit détergent-désinfectant conforme à la norme EN 14476 qui permet d’associer en une seule opération nettoyage et désinfection. </a:t>
            </a:r>
          </a:p>
          <a:p>
            <a:pPr marL="1241550" lvl="1" indent="-338604" algn="just">
              <a:buFont typeface="Arial,Sans-Serif"/>
              <a:buChar char="•"/>
            </a:pPr>
            <a:r>
              <a:rPr lang="fr-FR"/>
              <a:t>En absence de désinfectant virucide conforme à la norme EN 14 476, en dernier recours, une solution désinfectante à base d’eau de javel peut être préparée. </a:t>
            </a:r>
            <a:endParaRPr lang="en-US"/>
          </a:p>
          <a:p>
            <a:pPr algn="just">
              <a:spcAft>
                <a:spcPts val="988"/>
              </a:spcAft>
            </a:pPr>
            <a:endParaRPr lang="fr-FR"/>
          </a:p>
          <a:p>
            <a:pPr marL="1241550" lvl="1" indent="-338604" algn="just">
              <a:buFont typeface="Arial"/>
              <a:buChar char="•"/>
            </a:pPr>
            <a:r>
              <a:rPr lang="fr-FR" b="1">
                <a:latin typeface="Arial"/>
                <a:cs typeface="Arial"/>
              </a:rPr>
              <a:t>Fréquence :</a:t>
            </a:r>
            <a:endParaRPr lang="fr-FR">
              <a:latin typeface="Arial"/>
              <a:cs typeface="Arial"/>
            </a:endParaRPr>
          </a:p>
          <a:p>
            <a:pPr algn="just"/>
            <a:r>
              <a:rPr lang="fr-FR"/>
              <a:t>Dans la journée, si les surfaces ne sont pas visiblement souillées, une désinfection directe sans nettoyage préalable est suffisante) :</a:t>
            </a:r>
            <a:endParaRPr lang="en-US"/>
          </a:p>
          <a:p>
            <a:pPr algn="just"/>
            <a:r>
              <a:rPr lang="fr-FR"/>
              <a:t>En complément du traitement quotidien, lorsque des groupes d’élèves différents se succèdent dans les salles d’enseignements spécifiques, un nettoyage approfondi des tables, chaises, équipements et matériels en contact avec les élèves est réalisé entre chaque groupe, si possible à l’aide de lingettes désinfectantes.</a:t>
            </a:r>
            <a:endParaRPr lang="en-US"/>
          </a:p>
          <a:p>
            <a:pPr algn="just"/>
            <a:r>
              <a:rPr lang="fr-FR">
                <a:latin typeface="Arial"/>
                <a:cs typeface="Arial"/>
              </a:rPr>
              <a:t>  </a:t>
            </a:r>
            <a:endParaRPr lang="en-US">
              <a:latin typeface="Arial"/>
              <a:cs typeface="Arial"/>
            </a:endParaRPr>
          </a:p>
          <a:p>
            <a:pPr algn="just"/>
            <a:r>
              <a:rPr lang="fr-FR">
                <a:latin typeface="Arial"/>
                <a:cs typeface="Arial"/>
              </a:rPr>
              <a:t>  </a:t>
            </a:r>
            <a:endParaRPr lang="en-US">
              <a:latin typeface="Arial"/>
              <a:cs typeface="Arial"/>
            </a:endParaRPr>
          </a:p>
          <a:p>
            <a:pPr algn="just"/>
            <a:r>
              <a:rPr lang="fr-FR">
                <a:latin typeface="Arial"/>
                <a:cs typeface="Arial"/>
              </a:rPr>
              <a:t>  </a:t>
            </a:r>
          </a:p>
          <a:p>
            <a:pPr algn="just"/>
            <a:r>
              <a:rPr lang="fr-FR" b="1" u="sng"/>
              <a:t>Prévention des risques pour le personnel :</a:t>
            </a:r>
            <a:endParaRPr lang="fr-FR"/>
          </a:p>
          <a:p>
            <a:pPr lvl="1" algn="just"/>
            <a:r>
              <a:rPr lang="fr-FR"/>
              <a:t>Utiliser les produits de nettoyage dans le respect des modes opératoires indiqués par les fabricants. En complément des mesures sanitaires, les mesures de sécurité mentionnées dans les fiches de données de sécurité doivent être appliquées.</a:t>
            </a:r>
          </a:p>
          <a:p>
            <a:pPr lvl="1" algn="just"/>
            <a:endParaRPr lang="fr-FR"/>
          </a:p>
          <a:p>
            <a:pPr lvl="1" algn="just"/>
            <a:r>
              <a:rPr lang="fr-FR" b="1" u="sng">
                <a:latin typeface="Arial"/>
                <a:cs typeface="Arial"/>
              </a:rPr>
              <a:t>Spécificités :</a:t>
            </a:r>
            <a:endParaRPr lang="en-US">
              <a:latin typeface="Arial"/>
              <a:cs typeface="Arial"/>
            </a:endParaRPr>
          </a:p>
          <a:p>
            <a:pPr marL="338604" lvl="1" indent="-338604" algn="just">
              <a:spcAft>
                <a:spcPts val="988"/>
              </a:spcAft>
              <a:buFont typeface="Wingdings,Sans-Serif"/>
              <a:buChar char="q"/>
            </a:pPr>
            <a:r>
              <a:rPr lang="fr-FR"/>
              <a:t>Pour les maternelles et élémentaires :</a:t>
            </a:r>
            <a:endParaRPr lang="en-US"/>
          </a:p>
          <a:p>
            <a:pPr marL="338604" lvl="1" indent="-338604" algn="just">
              <a:spcAft>
                <a:spcPts val="988"/>
              </a:spcAft>
              <a:buFont typeface="Wingdings,Sans-Serif"/>
              <a:buChar char="q"/>
            </a:pPr>
            <a:r>
              <a:rPr lang="fr-FR"/>
              <a:t>Si un matériel doit être transféré à un autre élève, procéder à un nettoyage désinfection (à l’aide d’une lingette désinfectante par exemple).</a:t>
            </a:r>
            <a:endParaRPr lang="en-US"/>
          </a:p>
          <a:p>
            <a:pPr marL="338604" lvl="1" indent="-338604" algn="just">
              <a:spcAft>
                <a:spcPts val="988"/>
              </a:spcAft>
              <a:buFont typeface="Wingdings,Sans-Serif"/>
              <a:buChar char="q"/>
            </a:pPr>
            <a:r>
              <a:rPr lang="fr-FR"/>
              <a:t>Changer le linge dès que nécessaire. Les bavoirs ou serviettes sont individuels et lavés dès qu’ils sont visiblement souillés.</a:t>
            </a:r>
            <a:endParaRPr lang="en-US"/>
          </a:p>
          <a:p>
            <a:pPr marL="338604" lvl="1" indent="-338604" algn="just">
              <a:spcAft>
                <a:spcPts val="988"/>
              </a:spcAft>
              <a:buFont typeface="Wingdings,Sans-Serif"/>
              <a:buChar char="q"/>
            </a:pPr>
            <a:r>
              <a:rPr lang="fr-FR"/>
              <a:t>Laver périodiquement les couvertures utilisées dans les dortoirs</a:t>
            </a:r>
            <a:endParaRPr lang="en-US"/>
          </a:p>
          <a:p>
            <a:pPr lvl="1" algn="just"/>
            <a:endParaRPr lang="fr-FR"/>
          </a:p>
          <a:p>
            <a:pPr lvl="1" algn="just"/>
            <a:endParaRPr lang="fr-FR"/>
          </a:p>
          <a:p>
            <a:pPr algn="just">
              <a:spcAft>
                <a:spcPts val="988"/>
              </a:spcAft>
            </a:pPr>
            <a:endParaRPr lang="fr-FR"/>
          </a:p>
          <a:p>
            <a:pPr algn="just">
              <a:spcAft>
                <a:spcPts val="988"/>
              </a:spcAft>
            </a:pPr>
            <a:endParaRPr lang="fr-FR"/>
          </a:p>
          <a:p>
            <a:endParaRPr lang="en-US"/>
          </a:p>
          <a:p>
            <a:pPr algn="just">
              <a:spcAft>
                <a:spcPts val="988"/>
              </a:spcAft>
            </a:pPr>
            <a:endParaRPr lang="fr-FR">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302575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algn="just"/>
            <a:r>
              <a:rPr lang="fr-FR" sz="2400" b="1">
                <a:ea typeface="+mn-lt"/>
                <a:cs typeface="+mn-lt"/>
              </a:rPr>
              <a:t>Maintenir la distanciation physique</a:t>
            </a:r>
            <a:endParaRPr lang="fr-FR" sz="2400">
              <a:cs typeface="Arial"/>
            </a:endParaRPr>
          </a:p>
          <a:p>
            <a:pPr algn="just"/>
            <a:r>
              <a:rPr lang="fr-FR" sz="2400" b="1">
                <a:ea typeface="+mn-lt"/>
                <a:cs typeface="+mn-lt"/>
              </a:rPr>
              <a:t>…/…</a:t>
            </a:r>
          </a:p>
          <a:p>
            <a:pPr algn="just"/>
            <a:r>
              <a:rPr lang="fr-FR" sz="2400" b="1">
                <a:ea typeface="+mn-lt"/>
                <a:cs typeface="+mn-lt"/>
              </a:rPr>
              <a:t>Assurer l’hygiène, le nettoyage et la désinfection des locaux et matériels </a:t>
            </a:r>
          </a:p>
          <a:p>
            <a:pPr algn="just"/>
            <a:r>
              <a:rPr lang="fr-FR" sz="2400" b="1">
                <a:ea typeface="+mn-lt"/>
                <a:cs typeface="+mn-lt"/>
              </a:rPr>
              <a:t>.../…</a:t>
            </a:r>
            <a:endParaRPr lang="fr-FR" sz="2400">
              <a:ea typeface="+mn-lt"/>
              <a:cs typeface="+mn-lt"/>
            </a:endParaRPr>
          </a:p>
          <a:p>
            <a:pPr marL="564340" indent="-564340" algn="just">
              <a:buFont typeface="Wingdings" pitchFamily="34" charset="0"/>
              <a:buChar char="q"/>
            </a:pPr>
            <a:r>
              <a:rPr lang="fr-FR" sz="2400">
                <a:ea typeface="+mn-lt"/>
                <a:cs typeface="+mn-lt"/>
              </a:rPr>
              <a:t>S’assurer de l’approvisionnement des consommables (</a:t>
            </a:r>
            <a:r>
              <a:rPr lang="fr-FR" sz="2400" i="1" u="sng">
                <a:ea typeface="+mn-lt"/>
                <a:cs typeface="+mn-lt"/>
              </a:rPr>
              <a:t>eau, savon </a:t>
            </a:r>
            <a:r>
              <a:rPr lang="fr-FR" sz="2400" b="1" i="1" u="sng">
                <a:ea typeface="+mn-lt"/>
                <a:cs typeface="+mn-lt"/>
              </a:rPr>
              <a:t>liquide</a:t>
            </a:r>
            <a:r>
              <a:rPr lang="fr-FR" sz="2400" i="1" u="sng">
                <a:ea typeface="+mn-lt"/>
                <a:cs typeface="+mn-lt"/>
              </a:rPr>
              <a:t>, privilégier les essuie-mains papier à usage unique ou le séchage à l’air libre - Déconseiller l’usage des sèche-mains à air pulsé et les essuie-mains en tissus sont à proscrire</a:t>
            </a:r>
            <a:r>
              <a:rPr lang="fr-FR" sz="2400">
                <a:ea typeface="+mn-lt"/>
                <a:cs typeface="+mn-lt"/>
              </a:rPr>
              <a:t>).</a:t>
            </a:r>
          </a:p>
          <a:p>
            <a:pPr algn="just"/>
            <a:endParaRPr lang="fr-FR" sz="2400">
              <a:ea typeface="+mn-lt"/>
              <a:cs typeface="+mn-lt"/>
            </a:endParaRPr>
          </a:p>
          <a:p>
            <a:pPr algn="just"/>
            <a:r>
              <a:rPr lang="fr-FR" sz="2400" b="1">
                <a:ea typeface="+mn-lt"/>
                <a:cs typeface="+mn-lt"/>
              </a:rPr>
              <a:t>Vérifier le bonnes pratiques</a:t>
            </a:r>
          </a:p>
          <a:p>
            <a:pPr marL="564340" indent="-564340" algn="just" defTabSz="1805890">
              <a:buFont typeface="Wingdings" pitchFamily="34" charset="0"/>
              <a:buChar char="q"/>
              <a:defRPr/>
            </a:pPr>
            <a:r>
              <a:rPr lang="fr-FR" sz="2400">
                <a:ea typeface="+mn-lt"/>
                <a:cs typeface="+mn-lt"/>
              </a:rPr>
              <a:t>Vérifier la bonne application des consignes ainsi que des plans de </a:t>
            </a:r>
            <a:r>
              <a:rPr lang="fr-FR" sz="2400">
                <a:solidFill>
                  <a:srgbClr val="FF0000"/>
                </a:solidFill>
                <a:ea typeface="+mn-lt"/>
                <a:cs typeface="+mn-lt"/>
              </a:rPr>
              <a:t>nettoyage </a:t>
            </a:r>
            <a:r>
              <a:rPr lang="fr-FR" sz="2400" u="sng">
                <a:solidFill>
                  <a:schemeClr val="bg2"/>
                </a:solidFill>
              </a:rPr>
              <a:t>(</a:t>
            </a:r>
            <a:r>
              <a:rPr lang="fr-FR" sz="2400" i="1" u="sng">
                <a:solidFill>
                  <a:schemeClr val="bg2"/>
                </a:solidFill>
              </a:rPr>
              <a:t>Une attention particulière sera portée sur les pommeaux de douche</a:t>
            </a:r>
            <a:r>
              <a:rPr lang="fr-FR" sz="2400" u="sng">
                <a:solidFill>
                  <a:schemeClr val="bg2"/>
                </a:solidFill>
              </a:rPr>
              <a:t>).</a:t>
            </a:r>
            <a:endParaRPr lang="fr-FR" sz="2400" i="1">
              <a:ea typeface="+mn-lt"/>
              <a:cs typeface="+mn-lt"/>
            </a:endParaRPr>
          </a:p>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18</a:t>
            </a:fld>
            <a:endParaRPr lang="fr-FR"/>
          </a:p>
        </p:txBody>
      </p:sp>
    </p:spTree>
    <p:extLst>
      <p:ext uri="{BB962C8B-B14F-4D97-AF65-F5344CB8AC3E}">
        <p14:creationId xmlns:p14="http://schemas.microsoft.com/office/powerpoint/2010/main" val="3974470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pPr algn="just">
              <a:spcAft>
                <a:spcPts val="988"/>
              </a:spcAft>
            </a:pPr>
            <a:r>
              <a:rPr lang="fr-FR" b="1"/>
              <a:t>Filtrer les arrivées et le flux de personne </a:t>
            </a:r>
            <a:endParaRPr lang="fr-FR"/>
          </a:p>
          <a:p>
            <a:pPr marL="564340" indent="-564340" algn="just">
              <a:spcAft>
                <a:spcPts val="988"/>
              </a:spcAft>
              <a:buFont typeface="Wingdings,Sans-Serif"/>
              <a:buChar char="q"/>
            </a:pPr>
            <a:r>
              <a:rPr lang="fr-FR"/>
              <a:t>Placer un ou plusieurs accueillants</a:t>
            </a:r>
            <a:r>
              <a:rPr lang="fr-FR" b="1"/>
              <a:t>*</a:t>
            </a:r>
            <a:r>
              <a:rPr lang="fr-FR"/>
              <a:t> aux entrées de l’établissement. </a:t>
            </a:r>
            <a:endParaRPr lang="en-US"/>
          </a:p>
          <a:p>
            <a:pPr marL="564340" indent="-564340" algn="just">
              <a:spcAft>
                <a:spcPts val="988"/>
              </a:spcAft>
              <a:buFont typeface="Wingdings,Sans-Serif"/>
              <a:buChar char="q"/>
            </a:pPr>
            <a:r>
              <a:rPr lang="fr-FR"/>
              <a:t>Maintenir les portes d’entrées (porte, portail et/ou tourniquet) ouvertes pendant l'accueil.</a:t>
            </a:r>
            <a:endParaRPr lang="en-US"/>
          </a:p>
          <a:p>
            <a:pPr marL="564340" indent="-564340" algn="just">
              <a:spcAft>
                <a:spcPts val="988"/>
              </a:spcAft>
              <a:buFont typeface="Wingdings,Sans-Serif"/>
              <a:buChar char="q"/>
            </a:pPr>
            <a:r>
              <a:rPr lang="fr-FR"/>
              <a:t>Proscrire l'accès aux locaux à toutes personnes externes à l'école (parents, autres accompagnants,...).</a:t>
            </a:r>
            <a:endParaRPr lang="en-US"/>
          </a:p>
          <a:p>
            <a:pPr marL="564340" indent="-564340" algn="just">
              <a:spcAft>
                <a:spcPts val="988"/>
              </a:spcAft>
              <a:buFont typeface="Wingdings,Sans-Serif"/>
              <a:buChar char="q"/>
            </a:pPr>
            <a:r>
              <a:rPr lang="fr-FR"/>
              <a:t>Privilégier une arrivée échelonnée, par zone du ou des bâtiments (étage, aile…).</a:t>
            </a:r>
            <a:endParaRPr lang="en-US"/>
          </a:p>
          <a:p>
            <a:pPr marL="564340" indent="-564340" algn="just">
              <a:spcAft>
                <a:spcPts val="988"/>
              </a:spcAft>
              <a:buFont typeface="Wingdings,Sans-Serif"/>
              <a:buChar char="q"/>
            </a:pPr>
            <a:r>
              <a:rPr lang="fr-FR"/>
              <a:t>Assurer un accès direct en classe (après lavage des mains) sans pause en récréation ou autre zone d'attente collective.</a:t>
            </a:r>
          </a:p>
          <a:p>
            <a:pPr algn="just">
              <a:spcAft>
                <a:spcPts val="988"/>
              </a:spcAft>
            </a:pPr>
            <a:r>
              <a:rPr lang="fr-FR" i="1"/>
              <a:t>*Port du masque pour l'accueillant et solution hydroalcoolique à sa disposition</a:t>
            </a:r>
            <a:endParaRPr lang="fr-FR"/>
          </a:p>
          <a:p>
            <a:pPr algn="just">
              <a:spcAft>
                <a:spcPts val="988"/>
              </a:spcAft>
            </a:pPr>
            <a:endParaRPr lang="fr-FR"/>
          </a:p>
          <a:p>
            <a:pPr algn="just">
              <a:spcAft>
                <a:spcPts val="988"/>
              </a:spcAft>
            </a:pPr>
            <a:r>
              <a:rPr lang="fr-FR" b="1"/>
              <a:t>Maintenir la distanciation physique dans la file d’entrée et en croisement de flux piéton :</a:t>
            </a:r>
            <a:endParaRPr lang="fr-FR"/>
          </a:p>
          <a:p>
            <a:pPr marL="338604" indent="-338604" algn="just">
              <a:spcAft>
                <a:spcPts val="988"/>
              </a:spcAft>
              <a:buFont typeface="Wingdings,Sans-Serif"/>
              <a:buChar char="q"/>
            </a:pPr>
            <a:r>
              <a:rPr lang="fr-FR"/>
              <a:t>Identifier les flux d’entrée et de sortie en les dissociant ou à défaut, en définissant un sens prioritaire de passage</a:t>
            </a:r>
          </a:p>
          <a:p>
            <a:pPr marL="338604" indent="-338604" algn="just">
              <a:spcAft>
                <a:spcPts val="988"/>
              </a:spcAft>
              <a:buFont typeface="Wingdings,Sans-Serif"/>
              <a:buChar char="q"/>
            </a:pPr>
            <a:r>
              <a:rPr lang="fr-FR"/>
              <a:t>Matérialiser par tous moyens possibles (panneaux, marquage au sol, rubalise, barrières...)* </a:t>
            </a:r>
          </a:p>
          <a:p>
            <a:pPr marL="338604" indent="-338604" algn="just">
              <a:spcAft>
                <a:spcPts val="988"/>
              </a:spcAft>
              <a:buFont typeface="Wingdings,Sans-Serif"/>
              <a:buChar char="q"/>
            </a:pPr>
            <a:r>
              <a:rPr lang="fr-FR"/>
              <a:t>Assurer une signalétique facile à comprendre et visible (panneaux, fléchages, couleurs rouge/vert,...).</a:t>
            </a:r>
          </a:p>
          <a:p>
            <a:pPr algn="just">
              <a:spcAft>
                <a:spcPts val="988"/>
              </a:spcAft>
            </a:pPr>
            <a:r>
              <a:rPr lang="fr-FR" i="1"/>
              <a:t>*en lien étroit avec la collectivité afin notamment s’assurer la sécurité vis-à-vis de la circulation des véhicules.</a:t>
            </a:r>
            <a:endParaRPr lang="fr-FR"/>
          </a:p>
          <a:p>
            <a:pPr algn="just">
              <a:spcAft>
                <a:spcPts val="988"/>
              </a:spcAft>
            </a:pPr>
            <a:endParaRPr lang="fr-FR"/>
          </a:p>
          <a:p>
            <a:pPr algn="just">
              <a:spcAft>
                <a:spcPts val="988"/>
              </a:spcAft>
            </a:pPr>
            <a:r>
              <a:rPr lang="fr-FR" b="1"/>
              <a:t>Assurer une communication :</a:t>
            </a:r>
            <a:endParaRPr lang="fr-FR"/>
          </a:p>
          <a:p>
            <a:pPr marL="338604" indent="-338604" algn="just">
              <a:spcAft>
                <a:spcPts val="988"/>
              </a:spcAft>
              <a:buFont typeface="Wingdings,Sans-Serif"/>
              <a:buChar char="q"/>
            </a:pPr>
            <a:r>
              <a:rPr lang="fr-FR"/>
              <a:t>Informer régulièrement les familles de la situation de l’établissement par les moyens habituels (affichage, courriels, site d'école, site internet....) : nombre d’enfants accueillis, conditions d’encadrement, situation sanitaire, etc.</a:t>
            </a:r>
          </a:p>
          <a:p>
            <a:pPr algn="just">
              <a:spcAft>
                <a:spcPts val="988"/>
              </a:spcAft>
            </a:pPr>
            <a:endParaRPr lang="fr-FR"/>
          </a:p>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20</a:t>
            </a:fld>
            <a:endParaRPr lang="fr-FR"/>
          </a:p>
        </p:txBody>
      </p:sp>
    </p:spTree>
    <p:extLst>
      <p:ext uri="{BB962C8B-B14F-4D97-AF65-F5344CB8AC3E}">
        <p14:creationId xmlns:p14="http://schemas.microsoft.com/office/powerpoint/2010/main" val="2776205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endParaRPr lang="fr-FR" b="1">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22</a:t>
            </a:fld>
            <a:endParaRPr lang="fr-FR"/>
          </a:p>
        </p:txBody>
      </p:sp>
    </p:spTree>
    <p:extLst>
      <p:ext uri="{BB962C8B-B14F-4D97-AF65-F5344CB8AC3E}">
        <p14:creationId xmlns:p14="http://schemas.microsoft.com/office/powerpoint/2010/main" val="254533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pPr algn="just">
              <a:spcAft>
                <a:spcPts val="988"/>
              </a:spcAft>
            </a:pPr>
            <a:r>
              <a:rPr lang="fr-FR" b="1">
                <a:latin typeface="Arial"/>
                <a:cs typeface="Arial"/>
              </a:rPr>
              <a:t>Définir un sens de circulation* :</a:t>
            </a:r>
            <a:endParaRPr lang="fr-FR">
              <a:latin typeface="Arial"/>
              <a:cs typeface="Arial"/>
            </a:endParaRPr>
          </a:p>
          <a:p>
            <a:pPr marL="338604" indent="-338604" algn="just">
              <a:spcAft>
                <a:spcPts val="988"/>
              </a:spcAft>
              <a:buFont typeface="Wingdings,Sans-Serif"/>
              <a:buChar char="q"/>
            </a:pPr>
            <a:r>
              <a:rPr lang="fr-FR">
                <a:latin typeface="Arial"/>
                <a:cs typeface="Arial"/>
              </a:rPr>
              <a:t>Privilégier le sens unique de circulation. </a:t>
            </a:r>
          </a:p>
          <a:p>
            <a:pPr marL="338604" indent="-338604" algn="just">
              <a:spcAft>
                <a:spcPts val="988"/>
              </a:spcAft>
              <a:buFont typeface="Wingdings,Sans-Serif"/>
              <a:buChar char="q"/>
            </a:pPr>
            <a:r>
              <a:rPr lang="fr-FR">
                <a:latin typeface="Arial"/>
                <a:cs typeface="Arial"/>
              </a:rPr>
              <a:t>A défaut, définir un sens de circulation prioritaire. </a:t>
            </a:r>
          </a:p>
          <a:p>
            <a:pPr marL="338604" indent="-338604" algn="just">
              <a:spcAft>
                <a:spcPts val="988"/>
              </a:spcAft>
              <a:buFont typeface="Wingdings,Sans-Serif"/>
              <a:buChar char="q"/>
            </a:pPr>
            <a:r>
              <a:rPr lang="fr-FR"/>
              <a:t>Limiter les croisements en définissant des zones d'attente adaptées au respect de la distanciation physique. </a:t>
            </a:r>
          </a:p>
          <a:p>
            <a:pPr marL="338604" indent="-338604" algn="just">
              <a:spcAft>
                <a:spcPts val="988"/>
              </a:spcAft>
              <a:buFont typeface="Wingdings,Sans-Serif"/>
              <a:buChar char="q"/>
            </a:pPr>
            <a:r>
              <a:rPr lang="fr-FR"/>
              <a:t>Prévoir une signalétique facile à comprendre et visible (panneaux, fléchages, couleurs rouge/vert,...).</a:t>
            </a:r>
          </a:p>
          <a:p>
            <a:pPr algn="just">
              <a:spcAft>
                <a:spcPts val="988"/>
              </a:spcAft>
            </a:pPr>
            <a:endParaRPr lang="fr-FR"/>
          </a:p>
          <a:p>
            <a:pPr algn="just">
              <a:spcAft>
                <a:spcPts val="988"/>
              </a:spcAft>
            </a:pPr>
            <a:r>
              <a:rPr lang="fr-FR" b="1"/>
              <a:t>Fluidifier les flux :</a:t>
            </a:r>
            <a:endParaRPr lang="fr-FR"/>
          </a:p>
          <a:p>
            <a:pPr marL="338604" indent="-338604" algn="just">
              <a:spcAft>
                <a:spcPts val="988"/>
              </a:spcAft>
              <a:buFont typeface="Wingdings,Sans-Serif"/>
              <a:buChar char="q"/>
            </a:pPr>
            <a:r>
              <a:rPr lang="fr-FR"/>
              <a:t>Maintenir les portes en position ouvertes* pour éviter les points de contact</a:t>
            </a:r>
          </a:p>
          <a:p>
            <a:pPr marL="338604" indent="-338604" algn="just">
              <a:spcAft>
                <a:spcPts val="988"/>
              </a:spcAft>
              <a:buFont typeface="Wingdings,Sans-Serif"/>
              <a:buChar char="q"/>
            </a:pPr>
            <a:r>
              <a:rPr lang="fr-FR"/>
              <a:t>Maintenir les portes des classes ouvertes jusqu'à l'arrivée de l'ensemble des élèves</a:t>
            </a:r>
          </a:p>
          <a:p>
            <a:pPr marL="338604" indent="-338604" algn="just">
              <a:spcAft>
                <a:spcPts val="988"/>
              </a:spcAft>
              <a:buFont typeface="Wingdings,Sans-Serif"/>
              <a:buChar char="q"/>
            </a:pPr>
            <a:r>
              <a:rPr lang="fr-FR"/>
              <a:t>Privilégier l'entrée en classe par plusieurs accès de la classe</a:t>
            </a:r>
          </a:p>
          <a:p>
            <a:pPr algn="just">
              <a:spcAft>
                <a:spcPts val="988"/>
              </a:spcAft>
            </a:pPr>
            <a:endParaRPr lang="fr-FR"/>
          </a:p>
          <a:p>
            <a:pPr algn="just">
              <a:spcAft>
                <a:spcPts val="988"/>
              </a:spcAft>
            </a:pPr>
            <a:r>
              <a:rPr lang="fr-FR" i="1"/>
              <a:t>*Ce principe ne doit pas faire obstacle aux règles d'évacuation Incendie.</a:t>
            </a:r>
            <a:endParaRPr lang="fr-FR"/>
          </a:p>
          <a:p>
            <a:pPr algn="just">
              <a:spcAft>
                <a:spcPts val="988"/>
              </a:spcAft>
            </a:pPr>
            <a:endParaRPr lang="fr-FR"/>
          </a:p>
          <a:p>
            <a:pPr algn="just">
              <a:spcAft>
                <a:spcPts val="988"/>
              </a:spcAft>
            </a:pPr>
            <a:r>
              <a:rPr lang="fr-FR" b="1"/>
              <a:t>Assurer la distanciation physique et limiter le brassage :</a:t>
            </a:r>
            <a:endParaRPr lang="fr-FR"/>
          </a:p>
          <a:p>
            <a:pPr marL="338604" indent="-338604" algn="just">
              <a:spcAft>
                <a:spcPts val="988"/>
              </a:spcAft>
              <a:buFont typeface="Wingdings,Sans-Serif"/>
              <a:buChar char="q"/>
            </a:pPr>
            <a:r>
              <a:rPr lang="fr-FR"/>
              <a:t>Décaler les horaires de pause.</a:t>
            </a:r>
          </a:p>
          <a:p>
            <a:pPr marL="338604" indent="-338604" algn="just">
              <a:spcAft>
                <a:spcPts val="988"/>
              </a:spcAft>
              <a:buFont typeface="Wingdings,Sans-Serif"/>
              <a:buChar char="q"/>
            </a:pPr>
            <a:r>
              <a:rPr lang="fr-FR">
                <a:latin typeface="Arial"/>
                <a:cs typeface="Arial"/>
              </a:rPr>
              <a:t>Limiter les changements de classe par les élèves. </a:t>
            </a:r>
            <a:r>
              <a:rPr lang="fr-FR" b="1">
                <a:latin typeface="Arial"/>
                <a:cs typeface="Arial"/>
              </a:rPr>
              <a:t>Le format « 1 classe : 1 salle » est le principe. </a:t>
            </a:r>
            <a:r>
              <a:rPr lang="fr-FR">
                <a:latin typeface="Arial"/>
                <a:cs typeface="Arial"/>
              </a:rPr>
              <a:t>Privilégier le déplacement des personnels enseignants et non enseignants</a:t>
            </a:r>
          </a:p>
          <a:p>
            <a:pPr algn="just">
              <a:spcAft>
                <a:spcPts val="988"/>
              </a:spcAft>
            </a:pPr>
            <a:endParaRPr lang="fr-FR"/>
          </a:p>
          <a:p>
            <a:pPr algn="just">
              <a:spcAft>
                <a:spcPts val="988"/>
              </a:spcAft>
            </a:pPr>
            <a:endParaRPr lang="fr-FR"/>
          </a:p>
          <a:p>
            <a:pPr algn="just">
              <a:spcAft>
                <a:spcPts val="988"/>
              </a:spcAft>
            </a:pPr>
            <a:endParaRPr lang="fr-FR" b="1">
              <a:cs typeface="Arial"/>
            </a:endParaRPr>
          </a:p>
          <a:p>
            <a:pPr algn="just">
              <a:spcAft>
                <a:spcPts val="988"/>
              </a:spcAft>
            </a:pPr>
            <a:endParaRPr lang="fr-FR"/>
          </a:p>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24</a:t>
            </a:fld>
            <a:endParaRPr lang="fr-FR"/>
          </a:p>
        </p:txBody>
      </p:sp>
    </p:spTree>
    <p:extLst>
      <p:ext uri="{BB962C8B-B14F-4D97-AF65-F5344CB8AC3E}">
        <p14:creationId xmlns:p14="http://schemas.microsoft.com/office/powerpoint/2010/main" val="2757826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r>
              <a:rPr lang="fr-FR">
                <a:latin typeface="Arial"/>
                <a:cs typeface="Arial"/>
              </a:rPr>
              <a:t> Respecter les mesures sociales de distanciation dans tous les contextes et tous les espaces : les temps de passage, la circulation, la distribution des repas. La gestion des matériels collectifs (plateaux, couverts, brocs d’eau…) est adaptée pour limiter les contacts.</a:t>
            </a:r>
          </a:p>
          <a:p>
            <a:pPr algn="just">
              <a:spcAft>
                <a:spcPts val="988"/>
              </a:spcAft>
            </a:pPr>
            <a:r>
              <a:rPr lang="fr-FR" u="sng">
                <a:latin typeface="Arial"/>
                <a:cs typeface="Arial"/>
              </a:rPr>
              <a:t>Pour la maternelle et l'élémentaire :</a:t>
            </a:r>
          </a:p>
          <a:p>
            <a:pPr algn="just"/>
            <a:r>
              <a:rPr lang="fr-FR">
                <a:latin typeface="Arial"/>
                <a:cs typeface="Arial"/>
              </a:rPr>
              <a:t>En cas d’assistance aux élèves pour la prise des repas, veiller à ce que les personnels portent un masque, se lavent les mains entre chaque contact.</a:t>
            </a:r>
          </a:p>
          <a:p>
            <a:pPr algn="just">
              <a:spcAft>
                <a:spcPts val="988"/>
              </a:spcAft>
            </a:pPr>
            <a:r>
              <a:rPr lang="fr-FR" u="sng">
                <a:latin typeface="Arial"/>
                <a:cs typeface="Arial"/>
              </a:rPr>
              <a:t>Pour le secondaire : </a:t>
            </a:r>
          </a:p>
          <a:p>
            <a:pPr algn="just">
              <a:spcAft>
                <a:spcPts val="988"/>
              </a:spcAft>
            </a:pPr>
            <a:r>
              <a:rPr lang="fr-FR">
                <a:latin typeface="Arial"/>
                <a:cs typeface="Arial"/>
              </a:rPr>
              <a:t>Maintenir l'usage des fontaines à eau ou des distributeurs de boissons/confiseries avec mise à disposition de gel hydroalcoolique pour se désinfecter les mains avant et après utilisation</a:t>
            </a:r>
            <a:endParaRPr lang="fr-FR"/>
          </a:p>
          <a:p>
            <a:pPr algn="just">
              <a:spcAft>
                <a:spcPts val="988"/>
              </a:spcAft>
            </a:pPr>
            <a:endParaRPr lang="fr-FR">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26</a:t>
            </a:fld>
            <a:endParaRPr lang="fr-FR"/>
          </a:p>
        </p:txBody>
      </p:sp>
    </p:spTree>
    <p:extLst>
      <p:ext uri="{BB962C8B-B14F-4D97-AF65-F5344CB8AC3E}">
        <p14:creationId xmlns:p14="http://schemas.microsoft.com/office/powerpoint/2010/main" val="908631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pPr algn="just"/>
            <a:endParaRPr lang="fr-FR">
              <a:cs typeface="Arial"/>
            </a:endParaRPr>
          </a:p>
          <a:p>
            <a:pPr algn="just">
              <a:spcAft>
                <a:spcPts val="988"/>
              </a:spcAft>
            </a:pPr>
            <a:r>
              <a:rPr lang="fr-FR" b="1"/>
              <a:t>Eviter les croisements de classes et d’élèves :</a:t>
            </a:r>
            <a:endParaRPr lang="en-US"/>
          </a:p>
          <a:p>
            <a:pPr marL="338604" indent="-338604" algn="just">
              <a:spcAft>
                <a:spcPts val="988"/>
              </a:spcAft>
              <a:buFont typeface="Wingdings,Sans-Serif"/>
              <a:buChar char="q"/>
            </a:pPr>
            <a:r>
              <a:rPr lang="fr-FR"/>
              <a:t>Echelonner les temps de récréation</a:t>
            </a:r>
          </a:p>
          <a:p>
            <a:pPr marL="338604" indent="-338604" algn="just">
              <a:spcAft>
                <a:spcPts val="988"/>
              </a:spcAft>
              <a:buFont typeface="Wingdings,Sans-Serif"/>
              <a:buChar char="q"/>
            </a:pPr>
            <a:r>
              <a:rPr lang="fr-FR"/>
              <a:t>Eviter les regroupements de niveaux différents</a:t>
            </a:r>
          </a:p>
          <a:p>
            <a:pPr marL="338604" indent="-338604" algn="just">
              <a:spcAft>
                <a:spcPts val="988"/>
              </a:spcAft>
              <a:buFont typeface="Wingdings,Sans-Serif"/>
              <a:buChar char="q"/>
            </a:pPr>
            <a:r>
              <a:rPr lang="fr-FR">
                <a:latin typeface="Arial"/>
                <a:cs typeface="Arial"/>
              </a:rPr>
              <a:t>Adapter et réduire les temps de récréation en fonction de l'effectif présent</a:t>
            </a:r>
          </a:p>
          <a:p>
            <a:pPr marL="338604" indent="-338604" algn="just">
              <a:spcAft>
                <a:spcPts val="988"/>
              </a:spcAft>
              <a:buFont typeface="Wingdings,Sans-Serif"/>
              <a:buChar char="q"/>
            </a:pPr>
            <a:r>
              <a:rPr lang="fr-FR">
                <a:latin typeface="Arial"/>
                <a:cs typeface="Arial"/>
              </a:rPr>
              <a:t>Organiser les plannings de récréation et définir les modalités de signalement de début et de fin de récréation</a:t>
            </a:r>
          </a:p>
          <a:p>
            <a:pPr marL="338604" indent="-338604" algn="just">
              <a:spcAft>
                <a:spcPts val="988"/>
              </a:spcAft>
              <a:buFont typeface="Wingdings,Sans-Serif"/>
              <a:buChar char="q"/>
            </a:pPr>
            <a:r>
              <a:rPr lang="fr-FR">
                <a:latin typeface="Arial"/>
                <a:cs typeface="Arial"/>
              </a:rPr>
              <a:t>Faire sortir et rentrer les élèves en respectant la distanciation physique entre chacun des élèves (une matérialisation pourra être envisagée)</a:t>
            </a:r>
          </a:p>
          <a:p>
            <a:pPr marL="338604" indent="-338604" algn="just">
              <a:spcAft>
                <a:spcPts val="988"/>
              </a:spcAft>
              <a:buFont typeface="Wingdings,Sans-Serif"/>
              <a:buChar char="q"/>
            </a:pPr>
            <a:r>
              <a:rPr lang="fr-FR">
                <a:latin typeface="Arial"/>
                <a:cs typeface="Arial"/>
              </a:rPr>
              <a:t>Organiser les départs et retours en classe par groupe adapté</a:t>
            </a:r>
          </a:p>
          <a:p>
            <a:pPr algn="just">
              <a:spcAft>
                <a:spcPts val="988"/>
              </a:spcAft>
            </a:pPr>
            <a:endParaRPr lang="fr-FR">
              <a:latin typeface="Arial"/>
              <a:cs typeface="Arial"/>
            </a:endParaRPr>
          </a:p>
          <a:p>
            <a:pPr algn="just">
              <a:spcAft>
                <a:spcPts val="988"/>
              </a:spcAft>
            </a:pPr>
            <a:r>
              <a:rPr lang="fr-FR"/>
              <a:t>Adapter la surveillance des temps de récréation à l'effectif présent</a:t>
            </a:r>
          </a:p>
          <a:p>
            <a:pPr algn="just">
              <a:spcAft>
                <a:spcPts val="988"/>
              </a:spcAft>
            </a:pPr>
            <a:r>
              <a:rPr lang="fr-FR"/>
              <a:t>Veiller au respect des gestes barrières et des distances de sécurité dans les jeux extérieurs</a:t>
            </a:r>
          </a:p>
          <a:p>
            <a:pPr algn="just">
              <a:spcAft>
                <a:spcPts val="988"/>
              </a:spcAft>
            </a:pPr>
            <a:r>
              <a:rPr lang="fr-FR"/>
              <a:t>Proscrire les jeux de contact, de ballon et tout ce qui implique des échanges d’objets, ainsi que les structures de jeux dont les surfaces de contact ne peuvent pas être désinfectées</a:t>
            </a:r>
          </a:p>
          <a:p>
            <a:pPr algn="just">
              <a:spcAft>
                <a:spcPts val="988"/>
              </a:spcAft>
            </a:pPr>
            <a:r>
              <a:rPr lang="fr-FR"/>
              <a:t>Neutraliser l’utilisation des jeux et installations d’extérieurs avec points de contact (par balisage physique, rubalise, ...) </a:t>
            </a:r>
          </a:p>
          <a:p>
            <a:pPr algn="just">
              <a:spcAft>
                <a:spcPts val="988"/>
              </a:spcAft>
            </a:pPr>
            <a:r>
              <a:rPr lang="fr-FR">
                <a:latin typeface="Arial"/>
                <a:cs typeface="Arial"/>
              </a:rPr>
              <a:t> ou assurer une désinfection régulière adaptée</a:t>
            </a:r>
          </a:p>
          <a:p>
            <a:pPr algn="just">
              <a:spcAft>
                <a:spcPts val="988"/>
              </a:spcAft>
            </a:pPr>
            <a:r>
              <a:rPr lang="fr-FR"/>
              <a:t>Proposer des jeux et activités qui permettent le respect des gestes barrières et la distanciation physique (privilégier des activités non dirigées limitant l'interaction entre les élèves).</a:t>
            </a:r>
          </a:p>
          <a:p>
            <a:pPr algn="just">
              <a:spcAft>
                <a:spcPts val="988"/>
              </a:spcAft>
            </a:pPr>
            <a:r>
              <a:rPr lang="fr-FR"/>
              <a:t>En cas de conditions climatiques inadaptées, organiser les récréations en intérieur dans un espace identifié et adapté au respect des distanciations physiques et exigences d’aération</a:t>
            </a:r>
          </a:p>
          <a:p>
            <a:pPr algn="just">
              <a:spcAft>
                <a:spcPts val="988"/>
              </a:spcAft>
            </a:pPr>
            <a:r>
              <a:rPr lang="fr-FR"/>
              <a:t>Lavage des mains en début et fin de récréation (ou gel hydroalcoolique)</a:t>
            </a:r>
          </a:p>
          <a:p>
            <a:pPr algn="just">
              <a:spcAft>
                <a:spcPts val="988"/>
              </a:spcAft>
            </a:pPr>
            <a:endParaRPr lang="fr-FR"/>
          </a:p>
          <a:p>
            <a:pPr algn="just">
              <a:spcAft>
                <a:spcPts val="988"/>
              </a:spcAft>
            </a:pPr>
            <a:endParaRPr lang="fr-FR" b="1">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3737412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err="1">
                <a:latin typeface="Arial"/>
                <a:cs typeface="Arial"/>
              </a:rPr>
              <a:t>Distinguer</a:t>
            </a:r>
            <a:r>
              <a:rPr lang="en-US">
                <a:latin typeface="Arial"/>
                <a:cs typeface="Arial"/>
              </a:rPr>
              <a:t> les 2 </a:t>
            </a:r>
            <a:r>
              <a:rPr lang="en-US" err="1">
                <a:latin typeface="Arial"/>
                <a:cs typeface="Arial"/>
              </a:rPr>
              <a:t>thématiques</a:t>
            </a:r>
            <a:r>
              <a:rPr lang="en-US">
                <a:latin typeface="Arial"/>
                <a:cs typeface="Arial"/>
              </a:rPr>
              <a:t> sur la fiche;</a:t>
            </a:r>
            <a:endParaRPr lang="fr-FR">
              <a:latin typeface="Arial"/>
              <a:cs typeface="Arial"/>
            </a:endParaRPr>
          </a:p>
          <a:p>
            <a:r>
              <a:rPr lang="en-US" b="1" u="sng">
                <a:latin typeface="Arial"/>
                <a:cs typeface="Arial"/>
              </a:rPr>
              <a:t>Pour les </a:t>
            </a:r>
            <a:r>
              <a:rPr lang="en-US" b="1" u="sng" err="1">
                <a:latin typeface="Arial"/>
                <a:cs typeface="Arial"/>
              </a:rPr>
              <a:t>activités</a:t>
            </a:r>
            <a:r>
              <a:rPr lang="en-US" b="1" u="sng">
                <a:latin typeface="Arial"/>
                <a:cs typeface="Arial"/>
              </a:rPr>
              <a:t> </a:t>
            </a:r>
            <a:r>
              <a:rPr lang="en-US" b="1" u="sng" err="1">
                <a:latin typeface="Arial"/>
                <a:cs typeface="Arial"/>
              </a:rPr>
              <a:t>culturelles</a:t>
            </a:r>
            <a:r>
              <a:rPr lang="en-US" b="1" u="sng">
                <a:latin typeface="Arial"/>
                <a:cs typeface="Arial"/>
              </a:rPr>
              <a:t> et </a:t>
            </a:r>
            <a:r>
              <a:rPr lang="en-US" b="1" u="sng" err="1">
                <a:latin typeface="Arial"/>
                <a:cs typeface="Arial"/>
              </a:rPr>
              <a:t>manuelles</a:t>
            </a:r>
            <a:r>
              <a:rPr lang="en-US">
                <a:latin typeface="Arial"/>
                <a:cs typeface="Arial"/>
              </a:rPr>
              <a:t>:</a:t>
            </a:r>
            <a:endParaRPr lang="fr-FR">
              <a:latin typeface="Arial"/>
              <a:cs typeface="Arial"/>
            </a:endParaRPr>
          </a:p>
          <a:p>
            <a:r>
              <a:rPr lang="en-US" err="1">
                <a:latin typeface="Arial"/>
                <a:cs typeface="Arial"/>
              </a:rPr>
              <a:t>L’idée</a:t>
            </a:r>
            <a:r>
              <a:rPr lang="en-US">
                <a:latin typeface="Arial"/>
                <a:cs typeface="Arial"/>
              </a:rPr>
              <a:t> </a:t>
            </a:r>
            <a:r>
              <a:rPr lang="en-US" err="1">
                <a:latin typeface="Arial"/>
                <a:cs typeface="Arial"/>
              </a:rPr>
              <a:t>est</a:t>
            </a:r>
            <a:r>
              <a:rPr lang="en-US">
                <a:latin typeface="Arial"/>
                <a:cs typeface="Arial"/>
              </a:rPr>
              <a:t> de limiter </a:t>
            </a:r>
            <a:r>
              <a:rPr lang="en-US" err="1">
                <a:latin typeface="Arial"/>
                <a:cs typeface="Arial"/>
              </a:rPr>
              <a:t>voire</a:t>
            </a:r>
            <a:r>
              <a:rPr lang="en-US">
                <a:latin typeface="Arial"/>
                <a:cs typeface="Arial"/>
              </a:rPr>
              <a:t> </a:t>
            </a:r>
            <a:r>
              <a:rPr lang="en-US" err="1">
                <a:latin typeface="Arial"/>
                <a:cs typeface="Arial"/>
              </a:rPr>
              <a:t>proscrire</a:t>
            </a:r>
            <a:r>
              <a:rPr lang="en-US">
                <a:latin typeface="Arial"/>
                <a:cs typeface="Arial"/>
              </a:rPr>
              <a:t> le matériel </a:t>
            </a:r>
            <a:r>
              <a:rPr lang="en-US" err="1">
                <a:latin typeface="Arial"/>
                <a:cs typeface="Arial"/>
              </a:rPr>
              <a:t>collectif</a:t>
            </a:r>
            <a:r>
              <a:rPr lang="en-US">
                <a:latin typeface="Arial"/>
                <a:cs typeface="Arial"/>
              </a:rPr>
              <a:t> </a:t>
            </a:r>
            <a:r>
              <a:rPr lang="en-US" err="1">
                <a:latin typeface="Arial"/>
                <a:cs typeface="Arial"/>
              </a:rPr>
              <a:t>ou</a:t>
            </a:r>
            <a:r>
              <a:rPr lang="en-US">
                <a:latin typeface="Arial"/>
                <a:cs typeface="Arial"/>
              </a:rPr>
              <a:t> </a:t>
            </a:r>
            <a:r>
              <a:rPr lang="en-US" err="1">
                <a:latin typeface="Arial"/>
                <a:cs typeface="Arial"/>
              </a:rPr>
              <a:t>pouvant</a:t>
            </a:r>
            <a:r>
              <a:rPr lang="en-US">
                <a:latin typeface="Arial"/>
                <a:cs typeface="Arial"/>
              </a:rPr>
              <a:t> </a:t>
            </a:r>
            <a:r>
              <a:rPr lang="en-US" err="1">
                <a:latin typeface="Arial"/>
                <a:cs typeface="Arial"/>
              </a:rPr>
              <a:t>être</a:t>
            </a:r>
            <a:r>
              <a:rPr lang="en-US">
                <a:latin typeface="Arial"/>
                <a:cs typeface="Arial"/>
              </a:rPr>
              <a:t> </a:t>
            </a:r>
            <a:r>
              <a:rPr lang="en-US" err="1">
                <a:latin typeface="Arial"/>
                <a:cs typeface="Arial"/>
              </a:rPr>
              <a:t>manipulés</a:t>
            </a:r>
            <a:r>
              <a:rPr lang="en-US">
                <a:latin typeface="Arial"/>
                <a:cs typeface="Arial"/>
              </a:rPr>
              <a:t> à </a:t>
            </a:r>
            <a:r>
              <a:rPr lang="en-US" err="1">
                <a:latin typeface="Arial"/>
                <a:cs typeface="Arial"/>
              </a:rPr>
              <a:t>plusieurs</a:t>
            </a:r>
            <a:r>
              <a:rPr lang="en-US">
                <a:latin typeface="Arial"/>
                <a:cs typeface="Arial"/>
              </a:rPr>
              <a:t>.</a:t>
            </a:r>
            <a:endParaRPr lang="fr-FR">
              <a:latin typeface="Arial"/>
              <a:cs typeface="Arial"/>
            </a:endParaRPr>
          </a:p>
          <a:p>
            <a:r>
              <a:rPr lang="en-US">
                <a:latin typeface="Arial"/>
                <a:cs typeface="Arial"/>
              </a:rPr>
              <a:t>Travail </a:t>
            </a:r>
            <a:r>
              <a:rPr lang="en-US" err="1">
                <a:latin typeface="Arial"/>
                <a:cs typeface="Arial"/>
              </a:rPr>
              <a:t>commun</a:t>
            </a:r>
            <a:r>
              <a:rPr lang="en-US">
                <a:latin typeface="Arial"/>
                <a:cs typeface="Arial"/>
              </a:rPr>
              <a:t> avec les </a:t>
            </a:r>
            <a:r>
              <a:rPr lang="en-US" err="1">
                <a:latin typeface="Arial"/>
                <a:cs typeface="Arial"/>
              </a:rPr>
              <a:t>enseignants</a:t>
            </a:r>
            <a:r>
              <a:rPr lang="en-US">
                <a:latin typeface="Arial"/>
                <a:cs typeface="Arial"/>
              </a:rPr>
              <a:t> pour </a:t>
            </a:r>
            <a:r>
              <a:rPr lang="en-US" err="1">
                <a:latin typeface="Arial"/>
                <a:cs typeface="Arial"/>
              </a:rPr>
              <a:t>mettre</a:t>
            </a:r>
            <a:r>
              <a:rPr lang="en-US">
                <a:latin typeface="Arial"/>
                <a:cs typeface="Arial"/>
              </a:rPr>
              <a:t> en place des </a:t>
            </a:r>
            <a:r>
              <a:rPr lang="en-US" err="1">
                <a:latin typeface="Arial"/>
                <a:cs typeface="Arial"/>
              </a:rPr>
              <a:t>activités</a:t>
            </a:r>
            <a:r>
              <a:rPr lang="en-US">
                <a:latin typeface="Arial"/>
                <a:cs typeface="Arial"/>
              </a:rPr>
              <a:t> </a:t>
            </a:r>
            <a:r>
              <a:rPr lang="en-US" err="1">
                <a:latin typeface="Arial"/>
                <a:cs typeface="Arial"/>
              </a:rPr>
              <a:t>orientés</a:t>
            </a:r>
            <a:r>
              <a:rPr lang="en-US">
                <a:latin typeface="Arial"/>
                <a:cs typeface="Arial"/>
              </a:rPr>
              <a:t> sur du </a:t>
            </a:r>
            <a:r>
              <a:rPr lang="en-US" err="1">
                <a:latin typeface="Arial"/>
                <a:cs typeface="Arial"/>
              </a:rPr>
              <a:t>numérique</a:t>
            </a:r>
            <a:r>
              <a:rPr lang="en-US">
                <a:latin typeface="Arial"/>
                <a:cs typeface="Arial"/>
              </a:rPr>
              <a:t> </a:t>
            </a:r>
            <a:r>
              <a:rPr lang="en-US" err="1">
                <a:latin typeface="Arial"/>
                <a:cs typeface="Arial"/>
              </a:rPr>
              <a:t>projeté</a:t>
            </a:r>
            <a:r>
              <a:rPr lang="en-US">
                <a:latin typeface="Arial"/>
                <a:cs typeface="Arial"/>
              </a:rPr>
              <a:t>.</a:t>
            </a:r>
            <a:endParaRPr lang="fr-FR">
              <a:latin typeface="Arial"/>
              <a:cs typeface="Arial"/>
            </a:endParaRPr>
          </a:p>
          <a:p>
            <a:r>
              <a:rPr lang="en-US">
                <a:latin typeface="Arial"/>
                <a:cs typeface="Arial"/>
              </a:rPr>
              <a:t>Adapter le </a:t>
            </a:r>
            <a:r>
              <a:rPr lang="en-US" err="1">
                <a:latin typeface="Arial"/>
                <a:cs typeface="Arial"/>
              </a:rPr>
              <a:t>fonctionnement</a:t>
            </a:r>
            <a:r>
              <a:rPr lang="en-US">
                <a:latin typeface="Arial"/>
                <a:cs typeface="Arial"/>
              </a:rPr>
              <a:t> des </a:t>
            </a:r>
            <a:r>
              <a:rPr lang="en-US" err="1">
                <a:latin typeface="Arial"/>
                <a:cs typeface="Arial"/>
              </a:rPr>
              <a:t>bibliothèques</a:t>
            </a:r>
            <a:r>
              <a:rPr lang="en-US">
                <a:latin typeface="Arial"/>
                <a:cs typeface="Arial"/>
              </a:rPr>
              <a:t> collectives (1er </a:t>
            </a:r>
            <a:r>
              <a:rPr lang="en-US" err="1">
                <a:latin typeface="Arial"/>
                <a:cs typeface="Arial"/>
              </a:rPr>
              <a:t>degré</a:t>
            </a:r>
            <a:r>
              <a:rPr lang="en-US">
                <a:latin typeface="Arial"/>
                <a:cs typeface="Arial"/>
              </a:rPr>
              <a:t>)</a:t>
            </a:r>
            <a:endParaRPr lang="fr-FR">
              <a:latin typeface="Arial"/>
              <a:cs typeface="Arial"/>
            </a:endParaRPr>
          </a:p>
          <a:p>
            <a:r>
              <a:rPr lang="en-US">
                <a:latin typeface="Arial"/>
                <a:cs typeface="Arial"/>
              </a:rPr>
              <a:t>Adapter le </a:t>
            </a:r>
            <a:r>
              <a:rPr lang="en-US" err="1">
                <a:latin typeface="Arial"/>
                <a:cs typeface="Arial"/>
              </a:rPr>
              <a:t>fonctionnement</a:t>
            </a:r>
            <a:r>
              <a:rPr lang="en-US">
                <a:latin typeface="Arial"/>
                <a:cs typeface="Arial"/>
              </a:rPr>
              <a:t> des salles </a:t>
            </a:r>
            <a:r>
              <a:rPr lang="en-US" err="1">
                <a:latin typeface="Arial"/>
                <a:cs typeface="Arial"/>
              </a:rPr>
              <a:t>informatiques</a:t>
            </a:r>
            <a:r>
              <a:rPr lang="en-US">
                <a:latin typeface="Arial"/>
                <a:cs typeface="Arial"/>
              </a:rPr>
              <a:t>, CDI, foyer.</a:t>
            </a:r>
            <a:endParaRPr lang="fr-FR">
              <a:latin typeface="Arial"/>
              <a:cs typeface="Arial"/>
            </a:endParaRPr>
          </a:p>
          <a:p>
            <a:r>
              <a:rPr lang="en-US" b="1" u="sng">
                <a:latin typeface="Arial"/>
                <a:cs typeface="Arial"/>
              </a:rPr>
              <a:t>Pour les </a:t>
            </a:r>
            <a:r>
              <a:rPr lang="en-US" b="1" u="sng" err="1">
                <a:latin typeface="Arial"/>
                <a:cs typeface="Arial"/>
              </a:rPr>
              <a:t>activités</a:t>
            </a:r>
            <a:r>
              <a:rPr lang="en-US" b="1" u="sng">
                <a:latin typeface="Arial"/>
                <a:cs typeface="Arial"/>
              </a:rPr>
              <a:t> </a:t>
            </a:r>
            <a:r>
              <a:rPr lang="en-US" b="1" u="sng" err="1">
                <a:latin typeface="Arial"/>
                <a:cs typeface="Arial"/>
              </a:rPr>
              <a:t>sportives</a:t>
            </a:r>
            <a:r>
              <a:rPr lang="en-US">
                <a:latin typeface="Arial"/>
                <a:cs typeface="Arial"/>
              </a:rPr>
              <a:t>:</a:t>
            </a:r>
            <a:endParaRPr lang="fr-FR">
              <a:latin typeface="Arial"/>
              <a:cs typeface="Arial"/>
            </a:endParaRPr>
          </a:p>
          <a:p>
            <a:r>
              <a:rPr lang="en-US" err="1">
                <a:latin typeface="Arial"/>
                <a:cs typeface="Arial"/>
              </a:rPr>
              <a:t>L’idée</a:t>
            </a:r>
            <a:r>
              <a:rPr lang="en-US">
                <a:latin typeface="Arial"/>
                <a:cs typeface="Arial"/>
              </a:rPr>
              <a:t> </a:t>
            </a:r>
            <a:r>
              <a:rPr lang="en-US" err="1">
                <a:latin typeface="Arial"/>
                <a:cs typeface="Arial"/>
              </a:rPr>
              <a:t>est</a:t>
            </a:r>
            <a:r>
              <a:rPr lang="en-US">
                <a:latin typeface="Arial"/>
                <a:cs typeface="Arial"/>
              </a:rPr>
              <a:t> de </a:t>
            </a:r>
            <a:r>
              <a:rPr lang="en-US" err="1">
                <a:latin typeface="Arial"/>
                <a:cs typeface="Arial"/>
              </a:rPr>
              <a:t>proscrire</a:t>
            </a:r>
            <a:r>
              <a:rPr lang="en-US">
                <a:latin typeface="Arial"/>
                <a:cs typeface="Arial"/>
              </a:rPr>
              <a:t> les </a:t>
            </a:r>
            <a:r>
              <a:rPr lang="en-US" err="1">
                <a:latin typeface="Arial"/>
                <a:cs typeface="Arial"/>
              </a:rPr>
              <a:t>ballons</a:t>
            </a:r>
            <a:r>
              <a:rPr lang="en-US">
                <a:latin typeface="Arial"/>
                <a:cs typeface="Arial"/>
              </a:rPr>
              <a:t>, </a:t>
            </a:r>
            <a:r>
              <a:rPr lang="en-US" err="1">
                <a:latin typeface="Arial"/>
                <a:cs typeface="Arial"/>
              </a:rPr>
              <a:t>jeux</a:t>
            </a:r>
            <a:r>
              <a:rPr lang="en-US">
                <a:latin typeface="Arial"/>
                <a:cs typeface="Arial"/>
              </a:rPr>
              <a:t> de contacts</a:t>
            </a:r>
            <a:endParaRPr lang="fr-FR">
              <a:latin typeface="Arial"/>
              <a:cs typeface="Arial"/>
            </a:endParaRPr>
          </a:p>
          <a:p>
            <a:r>
              <a:rPr lang="en-US">
                <a:latin typeface="Arial"/>
                <a:cs typeface="Arial"/>
              </a:rPr>
              <a:t>Travail en </a:t>
            </a:r>
            <a:r>
              <a:rPr lang="en-US" err="1">
                <a:latin typeface="Arial"/>
                <a:cs typeface="Arial"/>
              </a:rPr>
              <a:t>commun</a:t>
            </a:r>
            <a:r>
              <a:rPr lang="en-US">
                <a:latin typeface="Arial"/>
                <a:cs typeface="Arial"/>
              </a:rPr>
              <a:t> avec les </a:t>
            </a:r>
            <a:r>
              <a:rPr lang="en-US" err="1">
                <a:latin typeface="Arial"/>
                <a:cs typeface="Arial"/>
              </a:rPr>
              <a:t>enseignants</a:t>
            </a:r>
            <a:r>
              <a:rPr lang="en-US">
                <a:latin typeface="Arial"/>
                <a:cs typeface="Arial"/>
              </a:rPr>
              <a:t> sur </a:t>
            </a:r>
            <a:r>
              <a:rPr lang="en-US" err="1">
                <a:latin typeface="Arial"/>
                <a:cs typeface="Arial"/>
              </a:rPr>
              <a:t>l’ensemble</a:t>
            </a:r>
            <a:r>
              <a:rPr lang="en-US">
                <a:latin typeface="Arial"/>
                <a:cs typeface="Arial"/>
              </a:rPr>
              <a:t> des </a:t>
            </a:r>
            <a:r>
              <a:rPr lang="en-US" err="1">
                <a:latin typeface="Arial"/>
                <a:cs typeface="Arial"/>
              </a:rPr>
              <a:t>activités</a:t>
            </a:r>
            <a:r>
              <a:rPr lang="en-US">
                <a:latin typeface="Arial"/>
                <a:cs typeface="Arial"/>
              </a:rPr>
              <a:t> à proposer aux </a:t>
            </a:r>
            <a:r>
              <a:rPr lang="en-US" err="1">
                <a:latin typeface="Arial"/>
                <a:cs typeface="Arial"/>
              </a:rPr>
              <a:t>élèves</a:t>
            </a:r>
            <a:r>
              <a:rPr lang="en-US">
                <a:latin typeface="Arial"/>
                <a:cs typeface="Arial"/>
              </a:rPr>
              <a:t> pour respecter les dispositions </a:t>
            </a:r>
            <a:r>
              <a:rPr lang="en-US" err="1">
                <a:latin typeface="Arial"/>
                <a:cs typeface="Arial"/>
              </a:rPr>
              <a:t>sanitaires</a:t>
            </a:r>
            <a:endParaRPr lang="fr-FR" err="1">
              <a:latin typeface="Arial"/>
              <a:cs typeface="Arial"/>
            </a:endParaRPr>
          </a:p>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30</a:t>
            </a:fld>
            <a:endParaRPr lang="fr-FR"/>
          </a:p>
        </p:txBody>
      </p:sp>
    </p:spTree>
    <p:extLst>
      <p:ext uri="{BB962C8B-B14F-4D97-AF65-F5344CB8AC3E}">
        <p14:creationId xmlns:p14="http://schemas.microsoft.com/office/powerpoint/2010/main" val="2635339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r>
              <a:rPr lang="fr-FR">
                <a:latin typeface="Arial"/>
                <a:cs typeface="Arial"/>
              </a:rPr>
              <a:t>Exemple enseignements spécifiques : salles de dessin, salle de sieste, salle de motricité, de musique, de travaux pratiques …)</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32</a:t>
            </a:fld>
            <a:endParaRPr lang="fr-FR"/>
          </a:p>
        </p:txBody>
      </p:sp>
    </p:spTree>
    <p:extLst>
      <p:ext uri="{BB962C8B-B14F-4D97-AF65-F5344CB8AC3E}">
        <p14:creationId xmlns:p14="http://schemas.microsoft.com/office/powerpoint/2010/main" val="263320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dirty="0"/>
              <a:t>Le protocole est composé d’un guide relatif aux écoles primaires (maternelles et élémentaires), d’un guide relatif aux établissements scolaires ainsi que de dispositifs d’affichages et de communication qui sont mis à la disposition de l’ensemble des parties prenantes.</a:t>
            </a:r>
          </a:p>
          <a:p>
            <a:endParaRPr lang="fr-FR" sz="2400" dirty="0"/>
          </a:p>
          <a:p>
            <a:r>
              <a:rPr lang="fr-FR" sz="2400" dirty="0"/>
              <a:t>5 grands principes généraux:</a:t>
            </a:r>
          </a:p>
          <a:p>
            <a:pPr lvl="0"/>
            <a:r>
              <a:rPr lang="fr-FR" sz="2400" b="1" dirty="0"/>
              <a:t>Le maintien de la distanciation physique</a:t>
            </a:r>
            <a:endParaRPr lang="fr-FR" sz="2400" dirty="0"/>
          </a:p>
          <a:p>
            <a:pPr lvl="0"/>
            <a:r>
              <a:rPr lang="fr-FR" sz="2400" b="1" dirty="0"/>
              <a:t>L’application des gestes barrière</a:t>
            </a:r>
            <a:endParaRPr lang="fr-FR" sz="2400" dirty="0"/>
          </a:p>
          <a:p>
            <a:pPr lvl="0"/>
            <a:r>
              <a:rPr lang="fr-FR" sz="2400" b="1" dirty="0"/>
              <a:t>La limitation du brassage des élèves </a:t>
            </a:r>
            <a:endParaRPr lang="fr-FR" sz="2400" dirty="0"/>
          </a:p>
          <a:p>
            <a:pPr lvl="0"/>
            <a:r>
              <a:rPr lang="fr-FR" sz="2400" b="1" dirty="0"/>
              <a:t>L’assurance d’un nettoyage et d’une désinfection des locaux et matériels</a:t>
            </a:r>
            <a:endParaRPr lang="fr-FR" sz="2400" dirty="0"/>
          </a:p>
          <a:p>
            <a:r>
              <a:rPr lang="fr-FR" sz="2400" b="1" dirty="0"/>
              <a:t>L’information, la communication et la formation</a:t>
            </a:r>
            <a:endParaRPr lang="fr-FR" sz="2400" dirty="0"/>
          </a:p>
          <a:p>
            <a:endParaRPr lang="fr-FR" sz="2400" dirty="0"/>
          </a:p>
          <a:p>
            <a:r>
              <a:rPr lang="fr-FR" sz="2400" dirty="0"/>
              <a:t>Ces principes généraux sont complétés par des fiches thématiques pratiques / pragmatiques (10 fiches ex: </a:t>
            </a:r>
            <a:r>
              <a:rPr lang="fr-FR" sz="2400" dirty="0" err="1"/>
              <a:t>acceuil</a:t>
            </a:r>
            <a:r>
              <a:rPr lang="fr-FR" sz="2400" dirty="0"/>
              <a:t> des élèves, gestion des circulations, gestion de la demi pension).</a:t>
            </a:r>
          </a:p>
          <a:p>
            <a:endParaRPr lang="fr-FR" sz="2400" dirty="0"/>
          </a:p>
          <a:p>
            <a:r>
              <a:rPr lang="fr-FR" sz="2400" dirty="0"/>
              <a:t>Ces fiches seront détaillées par la suite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2273139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r>
              <a:rPr lang="fr-FR">
                <a:latin typeface="Arial"/>
                <a:cs typeface="Arial"/>
              </a:rPr>
              <a:t>Exemple enseignements spécifiques : salles de dessin, salle de sieste, salle de motricité, de musique, de travaux pratiques …)</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3089558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sz="2400"/>
              <a:t>ENSEMBLE DU PERSONNEL </a:t>
            </a:r>
          </a:p>
          <a:p>
            <a:r>
              <a:rPr lang="fr-FR" sz="2400"/>
              <a:t>	Équipe de direction, Enseignants, Assistants éducatifs,</a:t>
            </a:r>
          </a:p>
          <a:p>
            <a:r>
              <a:rPr lang="fr-FR" sz="2400"/>
              <a:t>	Secrétaire, Administratif, Gestionnaires, Bibliothécaire, Documentaliste,</a:t>
            </a:r>
          </a:p>
          <a:p>
            <a:r>
              <a:rPr lang="fr-FR" sz="2400"/>
              <a:t>	Personnel accueil, Infirmier, Service médical, intervenants SST,</a:t>
            </a:r>
          </a:p>
          <a:p>
            <a:r>
              <a:rPr lang="fr-FR" sz="2400"/>
              <a:t>	Cuisinier, agent de restauration, </a:t>
            </a:r>
          </a:p>
          <a:p>
            <a:r>
              <a:rPr lang="fr-FR" sz="2400"/>
              <a:t>	Agent de maintenance. Magasinier, Agent d’entretien, lingère, veilleur de nuit,</a:t>
            </a:r>
          </a:p>
          <a:p>
            <a:r>
              <a:rPr lang="fr-FR" sz="2400"/>
              <a:t>	Responsable d’équipe, … .</a:t>
            </a:r>
          </a:p>
          <a:p>
            <a:pPr algn="just" defTabSz="1805890">
              <a:defRPr/>
            </a:pPr>
            <a:r>
              <a:rPr lang="fr-FR" sz="2400"/>
              <a:t>…/…</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36</a:t>
            </a:fld>
            <a:endParaRPr lang="fr-FR"/>
          </a:p>
        </p:txBody>
      </p:sp>
    </p:spTree>
    <p:extLst>
      <p:ext uri="{BB962C8B-B14F-4D97-AF65-F5344CB8AC3E}">
        <p14:creationId xmlns:p14="http://schemas.microsoft.com/office/powerpoint/2010/main" val="800210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endParaRPr lang="fr-FR" dirty="0">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38</a:t>
            </a:fld>
            <a:endParaRPr lang="fr-FR" dirty="0"/>
          </a:p>
        </p:txBody>
      </p:sp>
    </p:spTree>
    <p:extLst>
      <p:ext uri="{BB962C8B-B14F-4D97-AF65-F5344CB8AC3E}">
        <p14:creationId xmlns:p14="http://schemas.microsoft.com/office/powerpoint/2010/main" val="1482923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endParaRPr lang="fr-FR" dirty="0">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39</a:t>
            </a:fld>
            <a:endParaRPr lang="fr-FR" dirty="0"/>
          </a:p>
        </p:txBody>
      </p:sp>
    </p:spTree>
    <p:extLst>
      <p:ext uri="{BB962C8B-B14F-4D97-AF65-F5344CB8AC3E}">
        <p14:creationId xmlns:p14="http://schemas.microsoft.com/office/powerpoint/2010/main" val="226844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dirty="0"/>
              <a:t>Le protocole est composé d’un guide relatif aux écoles primaires (maternelles et élémentaires), d’un guide relatif aux établissements scolaires ainsi que de dispositifs d’affichages et de communication qui sont mis à la disposition de l’ensemble des parties prenantes.</a:t>
            </a:r>
          </a:p>
          <a:p>
            <a:endParaRPr lang="fr-FR" sz="2400" dirty="0"/>
          </a:p>
          <a:p>
            <a:r>
              <a:rPr lang="fr-FR" sz="2400" dirty="0"/>
              <a:t>5 grands principes généraux:</a:t>
            </a:r>
          </a:p>
          <a:p>
            <a:pPr lvl="0"/>
            <a:r>
              <a:rPr lang="fr-FR" sz="2400" b="1" dirty="0"/>
              <a:t>Le maintien de la distanciation physique</a:t>
            </a:r>
            <a:endParaRPr lang="fr-FR" sz="2400" dirty="0"/>
          </a:p>
          <a:p>
            <a:pPr lvl="0"/>
            <a:r>
              <a:rPr lang="fr-FR" sz="2400" b="1" dirty="0"/>
              <a:t>L’application des gestes barrière</a:t>
            </a:r>
            <a:endParaRPr lang="fr-FR" sz="2400" dirty="0"/>
          </a:p>
          <a:p>
            <a:pPr lvl="0"/>
            <a:r>
              <a:rPr lang="fr-FR" sz="2400" b="1" dirty="0"/>
              <a:t>La limitation du brassage des élèves </a:t>
            </a:r>
            <a:endParaRPr lang="fr-FR" sz="2400" dirty="0"/>
          </a:p>
          <a:p>
            <a:pPr lvl="0"/>
            <a:r>
              <a:rPr lang="fr-FR" sz="2400" b="1" dirty="0"/>
              <a:t>L’assurance d’un nettoyage et d’une désinfection des locaux et matériels</a:t>
            </a:r>
            <a:endParaRPr lang="fr-FR" sz="2400" dirty="0"/>
          </a:p>
          <a:p>
            <a:r>
              <a:rPr lang="fr-FR" sz="2400" b="1" dirty="0"/>
              <a:t>L’information, la communication et la formation</a:t>
            </a:r>
            <a:endParaRPr lang="fr-FR" sz="2400" dirty="0"/>
          </a:p>
          <a:p>
            <a:endParaRPr lang="fr-FR" sz="2400" dirty="0"/>
          </a:p>
          <a:p>
            <a:r>
              <a:rPr lang="fr-FR" sz="2400" dirty="0"/>
              <a:t>Ces principes généraux sont complétés par des fiches thématiques pratiques / pragmatiques (10 fiches ex: </a:t>
            </a:r>
            <a:r>
              <a:rPr lang="fr-FR" sz="2400" dirty="0" err="1"/>
              <a:t>acceuil</a:t>
            </a:r>
            <a:r>
              <a:rPr lang="fr-FR" sz="2400" dirty="0"/>
              <a:t> des élèves, gestion des circulations, gestion de la demi pension).</a:t>
            </a:r>
          </a:p>
          <a:p>
            <a:endParaRPr lang="fr-FR" sz="2400" dirty="0"/>
          </a:p>
          <a:p>
            <a:r>
              <a:rPr lang="fr-FR" sz="2400" dirty="0"/>
              <a:t>Ces fiches seront détaillées par la suite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115866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130282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Repréciser</a:t>
            </a:r>
            <a:r>
              <a:rPr lang="fr-FR" baseline="0" dirty="0"/>
              <a:t> rapidement ces 4 gestes barrières:</a:t>
            </a:r>
          </a:p>
          <a:p>
            <a:r>
              <a:rPr lang="fr-FR" b="0" baseline="0" dirty="0"/>
              <a:t>1- Se laver très régulièrement les mains =&gt; bien intégrer dans l’ensemble des fiches thématiques</a:t>
            </a:r>
          </a:p>
          <a:p>
            <a:r>
              <a:rPr lang="fr-FR" baseline="0" dirty="0"/>
              <a:t>2- Tousser ou éternuer dans son coude ou dans un mouchoir (principe déjà largement communiqué auprès des élèves depuis quelques années H1N1)</a:t>
            </a:r>
          </a:p>
          <a:p>
            <a:r>
              <a:rPr lang="fr-FR" baseline="0" dirty="0"/>
              <a:t>3- Utiliser un mouchoir à usage unique et le jeter de suite  après</a:t>
            </a:r>
          </a:p>
          <a:p>
            <a:r>
              <a:rPr lang="fr-FR" baseline="0" dirty="0"/>
              <a:t>4- Saluer sans se serrer la main, éviter les embrassades</a:t>
            </a:r>
          </a:p>
          <a:p>
            <a:endParaRPr lang="fr-FR" baseline="0" dirty="0"/>
          </a:p>
          <a:p>
            <a:r>
              <a:rPr lang="fr-FR" baseline="0" dirty="0"/>
              <a:t>La communication est très importante pour le élèves avec une surveillance particulière. La sensibilisation des parents est aussi prépondérante dans la continuité de l’application permanente de ces règles</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132777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b="1" baseline="0" dirty="0"/>
              <a:t>1- Se laver très régulièrement les mains =&gt; bien intégrer dans l’ensemble des fiches thématiques</a:t>
            </a:r>
          </a:p>
          <a:p>
            <a:r>
              <a:rPr lang="fr-FR" b="0" baseline="0" dirty="0">
                <a:solidFill>
                  <a:srgbClr val="0070C0"/>
                </a:solidFill>
              </a:rPr>
              <a:t>	Lavage à l’eau et au savon pendant au moins 30s avec un séchage soigneux si possible avec une serviette en papier jetable</a:t>
            </a:r>
          </a:p>
          <a:p>
            <a:r>
              <a:rPr lang="fr-FR" b="0" baseline="0" dirty="0">
                <a:solidFill>
                  <a:srgbClr val="0070C0"/>
                </a:solidFill>
              </a:rPr>
              <a:t>	Disposer de points d’eau en quantité suffisante (prérogative prioritaire) sinon utilisation de SHA y compris pour les plus jeunes sous le contrôle d’un adulte</a:t>
            </a:r>
          </a:p>
          <a:p>
            <a:r>
              <a:rPr lang="fr-FR" b="0" baseline="0" dirty="0">
                <a:solidFill>
                  <a:srgbClr val="0070C0"/>
                </a:solidFill>
              </a:rPr>
              <a:t>	Lavage le plus souvent possible : a l’arrivée des élèves, avant de rentrer en classe après la récréation, avant et après être allé aux toilettes, après s’être mouché, avoir toussé et avoir éternué, le soir avant de partir……</a:t>
            </a:r>
          </a:p>
          <a:p>
            <a:r>
              <a:rPr lang="fr-FR" b="0" baseline="0" dirty="0">
                <a:solidFill>
                  <a:srgbClr val="0070C0"/>
                </a:solidFill>
              </a:rPr>
              <a:t>	Supervision le lavage des mains en fonction de l’effectif présent</a:t>
            </a:r>
          </a:p>
          <a:p>
            <a:endParaRPr lang="fr-FR" b="0" baseline="0" dirty="0">
              <a:solidFill>
                <a:srgbClr val="0070C0"/>
              </a:solidFill>
            </a:endParaRPr>
          </a:p>
          <a:p>
            <a:r>
              <a:rPr lang="fr-FR" b="1" baseline="0" dirty="0"/>
              <a:t>2- Port du masque</a:t>
            </a:r>
          </a:p>
          <a:p>
            <a:r>
              <a:rPr lang="fr-FR" sz="2400" dirty="0"/>
              <a:t>Le ministère de l’éducation nationale mettra donc à disposition de ses agents en contact direct avec les élèves au sein des écoles et des établissements des masques dit « grand public » de catégorie 1 (filtration supérieure à 90%) dès le 11 mai à raison de deux masques par jour de présence dans les écoles et établissements.</a:t>
            </a:r>
          </a:p>
          <a:p>
            <a:r>
              <a:rPr lang="fr-FR" sz="2400" dirty="0"/>
              <a:t>Pour les élèves, dans l’attente, le ministère de l’éducation nationale dotera chaque école, collège ou lycée pour que des masques, de même qualité que ceux offerts aux enseignants (masques « grand public » de catégorie 1) puissent être mis à disposition des élèves qui souhaitent ou doivent en  être équipés et qui peuvent en user à bon escient. </a:t>
            </a:r>
          </a:p>
          <a:p>
            <a:r>
              <a:rPr lang="fr-FR" sz="2400" dirty="0"/>
              <a:t>En outre des masques FFP1 seront disponibles dans les établissements pour équiper les enfants qui présenteraient des symptômes (qui seront en outre immédiatement isolés avant d’être pris en charge par leurs parents). </a:t>
            </a:r>
          </a:p>
          <a:p>
            <a:endParaRPr lang="fr-FR" baseline="0" dirty="0"/>
          </a:p>
          <a:p>
            <a:endParaRPr lang="fr-FR" baseline="0" dirty="0"/>
          </a:p>
          <a:p>
            <a:r>
              <a:rPr lang="fr-FR" b="1" baseline="0" dirty="0"/>
              <a:t>3- Ventilation des classes et autres locaux</a:t>
            </a:r>
          </a:p>
          <a:p>
            <a:r>
              <a:rPr lang="fr-FR" baseline="0" dirty="0"/>
              <a:t>Ouvrir en grand portes et fenêtres pour garantir une ventilation naturelle. Si ventilation mécanique, vérifier son bon fonctionnement régulièrement (ainsi que la date de vérification réglementaire)</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176538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Attention particulière à adopter</a:t>
            </a:r>
          </a:p>
          <a:p>
            <a:r>
              <a:rPr lang="fr-FR" sz="2400" b="1" dirty="0"/>
              <a:t>L’arrivée et le départ de l’établissement</a:t>
            </a:r>
            <a:r>
              <a:rPr lang="fr-FR" sz="2400" dirty="0"/>
              <a:t> peuvent être étalés dans le temps, en fonction du nombre d’élèves accueillis par salle et des personnels présents. Ce fonctionnement est conditionné à une étude préalable des possibilités d’adaptation du transport scolaire y compris ceux des élèves en situation de handicap. </a:t>
            </a:r>
          </a:p>
          <a:p>
            <a:r>
              <a:rPr lang="fr-FR" sz="2400" b="1" dirty="0"/>
              <a:t>Les intercours et la circulation hors temps de classe dans les bâtiments</a:t>
            </a:r>
            <a:r>
              <a:rPr lang="fr-FR" sz="2400" dirty="0"/>
              <a:t> : les déplacements des élèves devront être limités au strict nécessaire, organisés et encadrés. Il est recommandé également de privilégier le déplacement des professeurs plutôt que celui des élèves et donc d’attribuer une salle à une classe (en dehors des salles spécialisées).</a:t>
            </a:r>
          </a:p>
          <a:p>
            <a:r>
              <a:rPr lang="fr-FR" sz="2400" b="1" dirty="0"/>
              <a:t>Les récréations</a:t>
            </a:r>
            <a:r>
              <a:rPr lang="fr-FR" sz="2400" dirty="0"/>
              <a:t> sont organisées par groupes de classes, en tenant compte des recommandations relatives à la distanciation et aux gestes barrière ; en cas de difficulté d’organisation, elles peuvent être remplacées par des temps de pause en classe à la fin du cours.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262814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1805890">
              <a:defRPr/>
            </a:pPr>
            <a:r>
              <a:rPr lang="fr-FR" sz="2400" b="1" dirty="0"/>
              <a:t>Ces éléments sont essentiels dans la lutte contre la propagation du virus:</a:t>
            </a:r>
            <a:endParaRPr lang="fr-FR" sz="2400" dirty="0"/>
          </a:p>
          <a:p>
            <a:pPr defTabSz="1805890">
              <a:defRPr/>
            </a:pPr>
            <a:r>
              <a:rPr lang="fr-FR" sz="2400" dirty="0"/>
              <a:t>Il est important de distinguer le nettoyage simple du nettoyage approfondi comprenant une désinfection des locaux et du matériel permettant de supprimer les virus, notamment au niveau des zones de contact manuel. </a:t>
            </a:r>
          </a:p>
          <a:p>
            <a:endParaRPr lang="fr-FR" dirty="0"/>
          </a:p>
          <a:p>
            <a:r>
              <a:rPr lang="fr-FR" b="1" dirty="0"/>
              <a:t>Organisation des principes:</a:t>
            </a:r>
          </a:p>
          <a:p>
            <a:r>
              <a:rPr lang="fr-FR" sz="2400" u="sng" dirty="0"/>
              <a:t>Pour les salles de classe qui sont restées fermées depuis au moins 5 jours</a:t>
            </a:r>
            <a:r>
              <a:rPr lang="fr-FR" sz="2400" dirty="0"/>
              <a:t>, la probabilité que le virus soit présent sur les surfaces est quasi nulle et aucune mesure spécifique de désinfection n’est nécessaire. Un nettoyage de remise en propreté selon le protocole habituel est suffisant</a:t>
            </a:r>
          </a:p>
          <a:p>
            <a:pPr defTabSz="1805890">
              <a:defRPr/>
            </a:pPr>
            <a:r>
              <a:rPr lang="fr-FR" sz="2400" u="sng" dirty="0"/>
              <a:t>Les pièces qui ont été utilisées</a:t>
            </a:r>
            <a:r>
              <a:rPr lang="fr-FR" sz="2400" dirty="0"/>
              <a:t> doivent faire l’objet d’un </a:t>
            </a:r>
            <a:r>
              <a:rPr lang="fr-FR" sz="2400" dirty="0" err="1"/>
              <a:t>bionettoyage</a:t>
            </a:r>
            <a:r>
              <a:rPr lang="fr-FR" sz="2400" dirty="0"/>
              <a:t> avant  la rentrée des personnels et des élèves.  Pour la désinfection, la plupart des désinfectants ménagers courants sont  efficaces selon les autorités sanitaires s’ils respectent la norme de </a:t>
            </a:r>
            <a:r>
              <a:rPr lang="fr-FR" sz="2400" dirty="0" err="1"/>
              <a:t>virucidie</a:t>
            </a:r>
            <a:r>
              <a:rPr lang="fr-FR" sz="2400" dirty="0"/>
              <a:t> pour les virus enveloppés.</a:t>
            </a:r>
          </a:p>
          <a:p>
            <a:pPr defTabSz="1805890">
              <a:defRPr/>
            </a:pPr>
            <a:r>
              <a:rPr lang="fr-FR" sz="2400" u="sng" dirty="0"/>
              <a:t>S’agissant des locaux qui ont été réquisitionnés ou mis à disposition</a:t>
            </a:r>
            <a:r>
              <a:rPr lang="fr-FR" sz="2400" dirty="0"/>
              <a:t> pour héberger des personnes malades ou sans domicile fixe, il convient de se rapprocher de l’ARS pour que cette dernière prescrive les mesures adaptées en fonction des publics accueillis.</a:t>
            </a:r>
          </a:p>
          <a:p>
            <a:pPr defTabSz="1805890">
              <a:defRPr/>
            </a:pPr>
            <a:endParaRPr lang="fr-FR" sz="2400"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a:p>
        </p:txBody>
      </p:sp>
    </p:spTree>
    <p:extLst>
      <p:ext uri="{BB962C8B-B14F-4D97-AF65-F5344CB8AC3E}">
        <p14:creationId xmlns:p14="http://schemas.microsoft.com/office/powerpoint/2010/main" val="372439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r>
              <a:rPr lang="fr-FR" sz="2400" b="1" dirty="0"/>
              <a:t>Le personnel </a:t>
            </a:r>
          </a:p>
          <a:p>
            <a:r>
              <a:rPr lang="fr-FR" sz="2400" dirty="0"/>
              <a:t>Le personnel de direction, les enseignants ainsi que tous les autres personnels sont formés par tous moyens aux gestes barrière, aux règles de distanciation physique et au port du masque pour eux-mêmes et pour les élèves dont ils ont la charge le cas échéant. Cette formation s’appuie notamment sur les prescriptions du présent guide, notamment celles figurant dans les fiches thématiques. </a:t>
            </a:r>
            <a:r>
              <a:rPr lang="fr-FR" sz="2400" b="1" dirty="0"/>
              <a:t>Cette formation doit être adaptée à l’âge des élèves pris en charge et réalisée, dans toute la mesure du possible, avant la reprise des cours. </a:t>
            </a:r>
            <a:endParaRPr lang="fr-FR" sz="2400" dirty="0"/>
          </a:p>
          <a:p>
            <a:r>
              <a:rPr lang="fr-FR" sz="2400" dirty="0"/>
              <a:t>Le personnel médical de l’éducation nationale apporte son appui à ces actions de formation.</a:t>
            </a:r>
          </a:p>
          <a:p>
            <a:r>
              <a:rPr lang="fr-FR" sz="2400" dirty="0"/>
              <a:t> </a:t>
            </a:r>
          </a:p>
          <a:p>
            <a:r>
              <a:rPr lang="fr-FR" sz="2400" b="1" dirty="0"/>
              <a:t>Les parents </a:t>
            </a:r>
          </a:p>
          <a:p>
            <a:r>
              <a:rPr lang="fr-FR" sz="2400" dirty="0"/>
              <a:t>Ils sont </a:t>
            </a:r>
            <a:r>
              <a:rPr lang="fr-FR" sz="2400" b="1" dirty="0"/>
              <a:t>informés clairement,</a:t>
            </a:r>
            <a:r>
              <a:rPr lang="fr-FR" sz="2400" dirty="0"/>
              <a:t> et dans la mesure du possible dans la semaine qui précède la réouverture</a:t>
            </a:r>
            <a:r>
              <a:rPr lang="fr-FR" sz="2400" b="1" dirty="0"/>
              <a:t> </a:t>
            </a:r>
            <a:r>
              <a:rPr lang="fr-FR" sz="2400" i="1" dirty="0"/>
              <a:t>(liste non exhaustive à compléter selon les conditions d’organisation) :</a:t>
            </a:r>
            <a:endParaRPr lang="fr-FR" sz="2400" dirty="0"/>
          </a:p>
          <a:p>
            <a:pPr lvl="0"/>
            <a:r>
              <a:rPr lang="fr-FR" sz="2400" dirty="0"/>
              <a:t>des conditions d’ouverture de l’établissement ; </a:t>
            </a:r>
          </a:p>
          <a:p>
            <a:pPr lvl="0"/>
            <a:r>
              <a:rPr lang="fr-FR" sz="2400" dirty="0"/>
              <a:t>de leur rôle actif dans le respect des gestes barrière </a:t>
            </a:r>
            <a:r>
              <a:rPr lang="fr-FR" sz="2400" i="1" dirty="0"/>
              <a:t>(explication à leur enfant, fourniture de mouchoirs en papier jetables, …) ;</a:t>
            </a:r>
            <a:endParaRPr lang="fr-FR" sz="2400" dirty="0"/>
          </a:p>
          <a:p>
            <a:pPr lvl="0"/>
            <a:r>
              <a:rPr lang="fr-FR" sz="2400" dirty="0"/>
              <a:t>de la surveillance de l’apparition de symptôme chez leur enfant avec une prise de température quotidienne avant qu’il ne parte au collège ou au lycée (la température doit être inférieure à 37,8°C) ;</a:t>
            </a:r>
          </a:p>
          <a:p>
            <a:pPr lvl="0"/>
            <a:r>
              <a:rPr lang="fr-FR" sz="2400" dirty="0"/>
              <a:t>des moyens mis en œuvre en cas de symptômes chez un élève ou un personnel ;</a:t>
            </a:r>
          </a:p>
          <a:p>
            <a:pPr lvl="0"/>
            <a:r>
              <a:rPr lang="fr-FR" sz="2400" dirty="0"/>
              <a:t>de la procédure applicable lors de la survenue d’un cas, qu’il concerne son enfant ou un autre élève ;</a:t>
            </a:r>
          </a:p>
          <a:p>
            <a:pPr lvl="0"/>
            <a:r>
              <a:rPr lang="fr-FR" sz="2400" dirty="0"/>
              <a:t>des numéros de téléphone utiles pour obtenir des renseignements et les coordonnées des personnels de santé médecins et infirmiers travaillant auprès de l’établissement ;</a:t>
            </a:r>
          </a:p>
          <a:p>
            <a:pPr lvl="0"/>
            <a:r>
              <a:rPr lang="fr-FR" sz="2400" dirty="0"/>
              <a:t>de l’interdiction de pénétrer dans les bâtiments de l’établissement ;</a:t>
            </a:r>
          </a:p>
          <a:p>
            <a:pPr lvl="0"/>
            <a:r>
              <a:rPr lang="fr-FR" sz="2400" dirty="0"/>
              <a:t>des points et horaires d’accueil et de sortie des élèves ;</a:t>
            </a:r>
          </a:p>
          <a:p>
            <a:pPr lvl="0"/>
            <a:r>
              <a:rPr lang="fr-FR" sz="2400" dirty="0"/>
              <a:t>des horaires à respecter pour éviter les rassemblements au temps d’accueil et de sortie ;</a:t>
            </a:r>
          </a:p>
          <a:p>
            <a:pPr lvl="0"/>
            <a:r>
              <a:rPr lang="fr-FR" sz="2400" dirty="0"/>
              <a:t>de l’organisation de la demi-pension.</a:t>
            </a:r>
          </a:p>
          <a:p>
            <a:r>
              <a:rPr lang="fr-FR" sz="2400" b="1" dirty="0"/>
              <a:t> </a:t>
            </a:r>
            <a:endParaRPr lang="fr-FR" sz="2400" dirty="0"/>
          </a:p>
          <a:p>
            <a:r>
              <a:rPr lang="fr-FR" sz="2400" b="1" dirty="0"/>
              <a:t>Les élèves </a:t>
            </a:r>
          </a:p>
          <a:p>
            <a:r>
              <a:rPr lang="fr-FR" sz="2400" dirty="0"/>
              <a:t>Le jour de la rentrée, les élèves bénéficient d’une </a:t>
            </a:r>
            <a:r>
              <a:rPr lang="fr-FR" sz="2400" b="1" dirty="0"/>
              <a:t>information pratique sur la distanciation physique, les gestes barrière dont l’hygiène des mains</a:t>
            </a:r>
            <a:r>
              <a:rPr lang="fr-FR" sz="2400" dirty="0"/>
              <a:t>. Celle-ci est adaptée à l’âge des élèves (création graphique, vidéo explicative, chanson, représentation de la distance d’un mètre,…). Cette sensibilisation est répétée autant que nécessaire, pour que la mise en œuvre de ces prescriptions devienne un rituel. Le ministère de l’éducation nationale et de la jeunesse fournit des kits de communication adaptés à cet effet. Le personnel médical de l’éducation nationale apporte également son appui à ces actions de sensibilisation.</a:t>
            </a:r>
          </a:p>
          <a:p>
            <a:r>
              <a:rPr lang="fr-FR" sz="2400" dirty="0"/>
              <a:t> </a:t>
            </a:r>
          </a:p>
          <a:p>
            <a:r>
              <a:rPr lang="fr-FR" sz="2400" dirty="0"/>
              <a:t>Une attention particulière doit être apportée aux élèves en situation de handicap pour leur permettre, en fonction de leur âge, de réaliser les gestes barrière et de distanciation par une pédagogie, des supports ou le cas échéant un accompagnement adapté</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1568805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Délégation à la communication</a:t>
            </a: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D74DC2EF-4B2D-374B-8735-E2E0EBAD3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80001"/>
            <a:ext cx="2088232" cy="1717639"/>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Réouverture progressive des écoles et des établissements scolaires</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EC04E4D8-81BF-1E49-863C-5693067E1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80000"/>
            <a:ext cx="2152829" cy="1770772"/>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Réouverture progressive des écoles et des établissements scolaires</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rgbClr val="E6E5F3"/>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solidFill>
            <a:srgbClr val="E6E5F3"/>
          </a:solidFill>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Réouverture progressive des écoles et des établissements scolaires</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Réouverture progressive des écoles et des établissements scolaires</a:t>
            </a:r>
          </a:p>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lvl1pPr>
              <a:defRPr/>
            </a:lvl1pPr>
          </a:lstStyle>
          <a:p>
            <a:r>
              <a:rPr lang="fr-FR" dirty="0"/>
              <a:t>Réouverture progressive des écoles et des établissements scolaires</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Réouverture progressive des écoles et des établissements scolaires</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985C7C26-3777-6343-8C6F-2F6E4C4C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755765" cy="62164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i="0" u="none"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b="0" i="0" u="none"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r>
              <a:rPr lang="fr-FR"/>
              <a:t>XX/XX/XXXX</a:t>
            </a:r>
            <a:endParaRPr lang="fr-FR" dirty="0"/>
          </a:p>
        </p:txBody>
      </p:sp>
      <p:sp>
        <p:nvSpPr>
          <p:cNvPr id="8" name="Espace réservé du pied de page 7"/>
          <p:cNvSpPr>
            <a:spLocks noGrp="1"/>
          </p:cNvSpPr>
          <p:nvPr>
            <p:ph type="ftr" sz="quarter" idx="11"/>
          </p:nvPr>
        </p:nvSpPr>
        <p:spPr>
          <a:xfrm>
            <a:off x="462800" y="3919897"/>
            <a:ext cx="8321200" cy="900000"/>
          </a:xfrm>
        </p:spPr>
        <p:txBody>
          <a:bodyPr/>
          <a:lstStyle/>
          <a:p>
            <a:r>
              <a:rPr lang="fr-FR" sz="1200" dirty="0"/>
              <a:t>Présentation des guides relatifs à la réouverture et au fonctionnement des écoles et des établissements scolaires</a:t>
            </a: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4" name="ZoneTexte 3">
            <a:extLst>
              <a:ext uri="{FF2B5EF4-FFF2-40B4-BE49-F238E27FC236}">
                <a16:creationId xmlns:a16="http://schemas.microsoft.com/office/drawing/2014/main" id="{53D1C603-81AA-E34A-8DD1-F761925C3120}"/>
              </a:ext>
            </a:extLst>
          </p:cNvPr>
          <p:cNvSpPr txBox="1"/>
          <p:nvPr/>
        </p:nvSpPr>
        <p:spPr>
          <a:xfrm>
            <a:off x="2082800" y="2387600"/>
            <a:ext cx="184731" cy="369332"/>
          </a:xfrm>
          <a:prstGeom prst="rect">
            <a:avLst/>
          </a:prstGeom>
          <a:noFill/>
        </p:spPr>
        <p:txBody>
          <a:bodyPr wrap="none" rtlCol="0">
            <a:spAutoFit/>
          </a:bodyPr>
          <a:lstStyle/>
          <a:p>
            <a:endParaRPr lang="fr-FR" dirty="0"/>
          </a:p>
        </p:txBody>
      </p:sp>
      <p:sp>
        <p:nvSpPr>
          <p:cNvPr id="10" name="Espace réservé du texte 5">
            <a:extLst>
              <a:ext uri="{FF2B5EF4-FFF2-40B4-BE49-F238E27FC236}">
                <a16:creationId xmlns:a16="http://schemas.microsoft.com/office/drawing/2014/main" id="{BAF45574-93EC-BB4B-805B-A4C4F831C51B}"/>
              </a:ext>
            </a:extLst>
          </p:cNvPr>
          <p:cNvSpPr txBox="1">
            <a:spLocks/>
          </p:cNvSpPr>
          <p:nvPr/>
        </p:nvSpPr>
        <p:spPr>
          <a:xfrm>
            <a:off x="360000" y="1923678"/>
            <a:ext cx="8424000" cy="2499568"/>
          </a:xfrm>
          <a:prstGeom prst="rect">
            <a:avLst/>
          </a:prstGeom>
          <a:solidFill>
            <a:srgbClr val="000091"/>
          </a:solidFill>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solidFill>
                <a:schemeClr val="bg1"/>
              </a:solidFill>
            </a:endParaRPr>
          </a:p>
          <a:p>
            <a:r>
              <a:rPr lang="fr-FR" b="1" dirty="0">
                <a:solidFill>
                  <a:schemeClr val="bg1"/>
                </a:solidFill>
                <a:latin typeface="Arial" panose="020B0604020202020204" pitchFamily="34" charset="0"/>
                <a:cs typeface="Arial" panose="020B0604020202020204" pitchFamily="34" charset="0"/>
              </a:rPr>
              <a:t>   </a:t>
            </a:r>
            <a:r>
              <a:rPr lang="fr-FR" sz="3600" b="1" dirty="0">
                <a:solidFill>
                  <a:schemeClr val="bg1"/>
                </a:solidFill>
                <a:latin typeface="Arial" panose="020B0604020202020204" pitchFamily="34" charset="0"/>
                <a:cs typeface="Arial" panose="020B0604020202020204" pitchFamily="34" charset="0"/>
              </a:rPr>
              <a:t>Protocole sanitaire</a:t>
            </a:r>
            <a:endParaRPr lang="fr-FR" sz="1000" dirty="0">
              <a:solidFill>
                <a:srgbClr val="FF0000"/>
              </a:solidFill>
            </a:endParaRPr>
          </a:p>
          <a:p>
            <a:pPr lvl="1"/>
            <a:endParaRPr lang="fr-FR" sz="1000" dirty="0">
              <a:solidFill>
                <a:srgbClr val="FF0000"/>
              </a:solidFill>
            </a:endParaRPr>
          </a:p>
        </p:txBody>
      </p:sp>
      <p:sp>
        <p:nvSpPr>
          <p:cNvPr id="11" name="Espace réservé de la date 6">
            <a:extLst>
              <a:ext uri="{FF2B5EF4-FFF2-40B4-BE49-F238E27FC236}">
                <a16:creationId xmlns:a16="http://schemas.microsoft.com/office/drawing/2014/main" id="{21DD1E55-BC3F-2B4E-92FE-1C0A36E8A963}"/>
              </a:ext>
            </a:extLst>
          </p:cNvPr>
          <p:cNvSpPr txBox="1">
            <a:spLocks/>
          </p:cNvSpPr>
          <p:nvPr/>
        </p:nvSpPr>
        <p:spPr bwMode="gray">
          <a:xfrm>
            <a:off x="7614000" y="4783500"/>
            <a:ext cx="1170000" cy="360000"/>
          </a:xfrm>
          <a:prstGeom prst="rect">
            <a:avLst/>
          </a:prstGeom>
          <a:ln>
            <a:solidFill>
              <a:schemeClr val="tx1">
                <a:alpha val="0"/>
              </a:schemeClr>
            </a:solidFill>
          </a:ln>
        </p:spPr>
        <p:txBody>
          <a:bodyPr vert="horz" lIns="0" tIns="0" rIns="0" bIns="0" rtlCol="0" anchor="ctr" anchorCtr="0">
            <a:noAutofit/>
          </a:bodyPr>
          <a:lstStyle>
            <a:defPPr>
              <a:defRPr lang="fr-FR"/>
            </a:defPPr>
            <a:lvl1pPr marL="0" algn="ctr" defTabSz="914400" rtl="0" eaLnBrk="1" latinLnBrk="0" hangingPunct="1">
              <a:defRPr sz="100" b="1"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cap="all"/>
              <a:t>17/03/2020</a:t>
            </a:r>
            <a:endParaRPr lang="fr-FR" cap="all" dirty="0"/>
          </a:p>
        </p:txBody>
      </p:sp>
      <p:sp>
        <p:nvSpPr>
          <p:cNvPr id="13" name="Espace réservé du numéro de diapositive 8">
            <a:extLst>
              <a:ext uri="{FF2B5EF4-FFF2-40B4-BE49-F238E27FC236}">
                <a16:creationId xmlns:a16="http://schemas.microsoft.com/office/drawing/2014/main" id="{F7390395-AD6F-0244-A2C8-9515709CA3E0}"/>
              </a:ext>
            </a:extLst>
          </p:cNvPr>
          <p:cNvSpPr txBox="1">
            <a:spLocks/>
          </p:cNvSpPr>
          <p:nvPr/>
        </p:nvSpPr>
        <p:spPr bwMode="gray">
          <a:xfrm>
            <a:off x="6264000" y="4783500"/>
            <a:ext cx="1350000" cy="360000"/>
          </a:xfrm>
          <a:prstGeom prst="rect">
            <a:avLst/>
          </a:prstGeom>
          <a:ln>
            <a:solidFill>
              <a:schemeClr val="tx1">
                <a:alpha val="0"/>
              </a:schemeClr>
            </a:solidFill>
          </a:ln>
        </p:spPr>
        <p:txBody>
          <a:bodyPr vert="horz" lIns="0" tIns="0" rIns="0" bIns="0" rtlCol="0" anchor="ctr" anchorCtr="0">
            <a:noAutofit/>
          </a:bodyPr>
          <a:lstStyle>
            <a:defPPr>
              <a:defRPr lang="fr-FR"/>
            </a:defPPr>
            <a:lvl1pPr marL="0" algn="r" defTabSz="914400" rtl="0" eaLnBrk="1" latinLnBrk="0" hangingPunct="1">
              <a:defRPr sz="100" b="1"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mtClean="0"/>
              <a:pPr/>
              <a:t>1</a:t>
            </a:fld>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861" y="1952819"/>
            <a:ext cx="1701366" cy="2448272"/>
          </a:xfrm>
          <a:prstGeom prst="rect">
            <a:avLst/>
          </a:prstGeom>
        </p:spPr>
      </p:pic>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9"/>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10</a:t>
            </a:fld>
            <a:endParaRPr lang="fr-FR"/>
          </a:p>
        </p:txBody>
      </p:sp>
      <p:sp>
        <p:nvSpPr>
          <p:cNvPr id="10" name="Titre 9"/>
          <p:cNvSpPr txBox="1">
            <a:spLocks/>
          </p:cNvSpPr>
          <p:nvPr/>
        </p:nvSpPr>
        <p:spPr bwMode="gray">
          <a:xfrm>
            <a:off x="360000" y="1108765"/>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Limiter le brassage des élèves</a:t>
            </a:r>
          </a:p>
        </p:txBody>
      </p:sp>
      <p:sp>
        <p:nvSpPr>
          <p:cNvPr id="12" name="Espace réservé du contenu 11"/>
          <p:cNvSpPr>
            <a:spLocks noGrp="1"/>
          </p:cNvSpPr>
          <p:nvPr>
            <p:ph sz="quarter" idx="14"/>
          </p:nvPr>
        </p:nvSpPr>
        <p:spPr>
          <a:xfrm>
            <a:off x="577252" y="1419622"/>
            <a:ext cx="8424000" cy="3234447"/>
          </a:xfrm>
        </p:spPr>
        <p:txBody>
          <a:bodyPr vert="horz" lIns="0" tIns="0" rIns="0" bIns="0" rtlCol="0" anchor="t" anchorCtr="0">
            <a:noAutofit/>
          </a:bodyPr>
          <a:lstStyle/>
          <a:p>
            <a:pPr marL="285750" indent="-285750">
              <a:buFont typeface="Wingdings" panose="05000000000000000000" pitchFamily="2" charset="2"/>
              <a:buChar char="v"/>
            </a:pPr>
            <a:endParaRPr lang="fr-FR" sz="1100" dirty="0"/>
          </a:p>
          <a:p>
            <a:pPr marL="285750" indent="-285750">
              <a:buFont typeface="Wingdings" panose="05000000000000000000" pitchFamily="2" charset="2"/>
              <a:buChar char="v"/>
            </a:pPr>
            <a:r>
              <a:rPr lang="fr-FR" sz="1100" dirty="0"/>
              <a:t>Limitation des croisements entre les classes et niveaux.</a:t>
            </a:r>
          </a:p>
          <a:p>
            <a:pPr marL="285750" indent="-285750">
              <a:buFont typeface="Wingdings" panose="05000000000000000000" pitchFamily="2" charset="2"/>
              <a:buChar char="v"/>
            </a:pPr>
            <a:endParaRPr lang="fr-FR" sz="1100" dirty="0"/>
          </a:p>
          <a:p>
            <a:pPr marL="285750" indent="-285750">
              <a:buFont typeface="Wingdings" panose="05000000000000000000" pitchFamily="2" charset="2"/>
              <a:buChar char="v"/>
            </a:pPr>
            <a:r>
              <a:rPr lang="fr-FR" sz="1100" dirty="0"/>
              <a:t>Stabilité des classes et des groupes d’élèves.</a:t>
            </a:r>
          </a:p>
          <a:p>
            <a:endParaRPr lang="fr-FR" sz="1100" dirty="0"/>
          </a:p>
          <a:p>
            <a:pPr marL="285750" indent="-285750">
              <a:buFont typeface="Wingdings" panose="05000000000000000000" pitchFamily="2" charset="2"/>
              <a:buChar char="v"/>
            </a:pPr>
            <a:r>
              <a:rPr lang="fr-FR" sz="1100" dirty="0"/>
              <a:t>Organisation des journées et des activités scolaire adaptée.</a:t>
            </a:r>
          </a:p>
          <a:p>
            <a:endParaRPr lang="fr-FR" sz="1100" b="1" dirty="0">
              <a:solidFill>
                <a:srgbClr val="000091"/>
              </a:solidFill>
            </a:endParaRPr>
          </a:p>
          <a:p>
            <a:r>
              <a:rPr lang="fr-FR" sz="1100" b="1" dirty="0">
                <a:solidFill>
                  <a:srgbClr val="000091"/>
                </a:solidFill>
              </a:rPr>
              <a:t>Une attention particulière est portée sur :</a:t>
            </a:r>
          </a:p>
          <a:p>
            <a:pPr lvl="2"/>
            <a:r>
              <a:rPr lang="fr-FR" sz="1100" dirty="0"/>
              <a:t> L’arrivée et le départ de l’école ;</a:t>
            </a:r>
          </a:p>
          <a:p>
            <a:pPr marL="360000" lvl="2" indent="0">
              <a:buNone/>
            </a:pPr>
            <a:endParaRPr lang="fr-FR" sz="1100" dirty="0"/>
          </a:p>
          <a:p>
            <a:pPr lvl="2"/>
            <a:r>
              <a:rPr lang="fr-FR" sz="1100" dirty="0"/>
              <a:t> Les intercours et circulation hors temps de classe dans les bâtiments ;</a:t>
            </a:r>
          </a:p>
          <a:p>
            <a:pPr marL="360000" lvl="2" indent="0">
              <a:buNone/>
            </a:pPr>
            <a:endParaRPr lang="fr-FR" sz="1100" dirty="0"/>
          </a:p>
          <a:p>
            <a:pPr lvl="2"/>
            <a:r>
              <a:rPr lang="fr-FR" sz="1100" dirty="0"/>
              <a:t> Les récréations ;</a:t>
            </a:r>
          </a:p>
          <a:p>
            <a:pPr lvl="2"/>
            <a:endParaRPr lang="fr-FR" sz="1100" dirty="0"/>
          </a:p>
          <a:p>
            <a:pPr lvl="2"/>
            <a:r>
              <a:rPr lang="fr-FR" sz="1100" dirty="0"/>
              <a:t>La demi-pension.</a:t>
            </a:r>
          </a:p>
        </p:txBody>
      </p:sp>
      <p:sp>
        <p:nvSpPr>
          <p:cNvPr id="8"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78427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11</a:t>
            </a:fld>
            <a:endParaRPr lang="fr-FR"/>
          </a:p>
        </p:txBody>
      </p:sp>
      <p:sp>
        <p:nvSpPr>
          <p:cNvPr id="11" name="Espace réservé du texte 10"/>
          <p:cNvSpPr>
            <a:spLocks noGrp="1"/>
          </p:cNvSpPr>
          <p:nvPr>
            <p:ph type="body" sz="quarter" idx="13"/>
          </p:nvPr>
        </p:nvSpPr>
        <p:spPr>
          <a:xfrm>
            <a:off x="1874520" y="612385"/>
            <a:ext cx="6909480" cy="596482"/>
          </a:xfrm>
        </p:spPr>
        <p:txBody>
          <a:bodyPr vert="horz" lIns="0" tIns="0" rIns="0" bIns="0" rtlCol="0" anchor="t" anchorCtr="0">
            <a:noAutofit/>
          </a:bodyPr>
          <a:lstStyle/>
          <a:p>
            <a:pPr marL="0" indent="0">
              <a:buNone/>
            </a:pPr>
            <a:r>
              <a:rPr lang="fr-FR" dirty="0"/>
              <a:t>1. Le protocole</a:t>
            </a:r>
          </a:p>
          <a:p>
            <a:pPr marL="0" lvl="1" indent="0">
              <a:buNone/>
            </a:pPr>
            <a:r>
              <a:rPr lang="fr-FR" dirty="0"/>
              <a:t>c. Les 5 fondamentaux</a:t>
            </a:r>
          </a:p>
        </p:txBody>
      </p:sp>
      <p:sp>
        <p:nvSpPr>
          <p:cNvPr id="10" name="Titre 9"/>
          <p:cNvSpPr txBox="1">
            <a:spLocks/>
          </p:cNvSpPr>
          <p:nvPr/>
        </p:nvSpPr>
        <p:spPr bwMode="gray">
          <a:xfrm>
            <a:off x="314233" y="1150281"/>
            <a:ext cx="8424000" cy="48053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Le nettoyage et la désinfection</a:t>
            </a:r>
          </a:p>
        </p:txBody>
      </p:sp>
      <p:sp>
        <p:nvSpPr>
          <p:cNvPr id="12" name="Espace réservé du contenu 11"/>
          <p:cNvSpPr>
            <a:spLocks noGrp="1"/>
          </p:cNvSpPr>
          <p:nvPr>
            <p:ph sz="quarter" idx="14"/>
          </p:nvPr>
        </p:nvSpPr>
        <p:spPr>
          <a:xfrm>
            <a:off x="564281" y="2326650"/>
            <a:ext cx="8424000" cy="2574000"/>
          </a:xfrm>
        </p:spPr>
        <p:txBody>
          <a:bodyPr/>
          <a:lstStyle/>
          <a:p>
            <a:pPr marL="171450" indent="-171450">
              <a:buFont typeface="Wingdings" panose="05000000000000000000" pitchFamily="2" charset="2"/>
              <a:buChar char="v"/>
            </a:pPr>
            <a:r>
              <a:rPr lang="fr-FR" sz="1100" dirty="0"/>
              <a:t>Traitement des locaux avant la réouverture :  </a:t>
            </a:r>
          </a:p>
          <a:p>
            <a:pPr marL="423450" lvl="1" indent="-171450"/>
            <a:r>
              <a:rPr lang="fr-FR" sz="1100" dirty="0"/>
              <a:t>Lieux non fréquentés dans les 5 derniers jours =&gt; nettoyage habituel ;</a:t>
            </a:r>
          </a:p>
          <a:p>
            <a:pPr marL="423450" lvl="1" indent="-171450"/>
            <a:r>
              <a:rPr lang="fr-FR" sz="1100" dirty="0"/>
              <a:t>Lieux fréquentés dans les 5 derniers jours =&gt; nettoyage approfondi avec désinfection.</a:t>
            </a:r>
          </a:p>
          <a:p>
            <a:pPr lvl="1" indent="0">
              <a:buNone/>
            </a:pPr>
            <a:endParaRPr lang="fr-FR" sz="1100" dirty="0"/>
          </a:p>
          <a:p>
            <a:pPr marL="176213" lvl="1" indent="-176213">
              <a:buFont typeface="Wingdings" panose="05000000000000000000" pitchFamily="2" charset="2"/>
              <a:buChar char="v"/>
            </a:pPr>
            <a:r>
              <a:rPr lang="fr-FR" sz="1100" dirty="0"/>
              <a:t>Traitement des locaux après la réouverture :  </a:t>
            </a:r>
          </a:p>
          <a:p>
            <a:pPr marL="423450" lvl="1" indent="-171450"/>
            <a:r>
              <a:rPr lang="fr-FR" sz="1100" dirty="0"/>
              <a:t>Nettoyage approfondi au moins une fois par jour (y compris désinfection) ;</a:t>
            </a:r>
          </a:p>
          <a:p>
            <a:pPr marL="423450" lvl="1" indent="-171450"/>
            <a:r>
              <a:rPr lang="fr-FR" sz="1100" dirty="0"/>
              <a:t>Désinfection plusieurs fois par jour des zones fréquemment touchées.</a:t>
            </a:r>
          </a:p>
          <a:p>
            <a:pPr marL="423450" lvl="1" indent="-171450"/>
            <a:endParaRPr lang="fr-FR" sz="1200" dirty="0"/>
          </a:p>
        </p:txBody>
      </p:sp>
      <p:sp>
        <p:nvSpPr>
          <p:cNvPr id="13" name="Titre 1"/>
          <p:cNvSpPr>
            <a:spLocks noGrp="1"/>
          </p:cNvSpPr>
          <p:nvPr>
            <p:ph type="title"/>
          </p:nvPr>
        </p:nvSpPr>
        <p:spPr>
          <a:xfrm>
            <a:off x="512400" y="1728657"/>
            <a:ext cx="8424000" cy="359547"/>
          </a:xfrm>
        </p:spPr>
        <p:txBody>
          <a:bodyPr/>
          <a:lstStyle/>
          <a:p>
            <a:r>
              <a:rPr lang="fr-FR" sz="1100" dirty="0">
                <a:latin typeface="+mn-lt"/>
                <a:ea typeface="+mn-ea"/>
                <a:cs typeface="+mn-cs"/>
              </a:rPr>
              <a:t>Essentiel</a:t>
            </a:r>
            <a:r>
              <a:rPr lang="fr-FR" sz="1600" dirty="0"/>
              <a:t> </a:t>
            </a:r>
            <a:r>
              <a:rPr lang="fr-FR" sz="1100" dirty="0">
                <a:latin typeface="+mn-lt"/>
                <a:ea typeface="+mn-ea"/>
                <a:cs typeface="+mn-cs"/>
              </a:rPr>
              <a:t>dans la lutte contre la propagation du virus.</a:t>
            </a:r>
          </a:p>
        </p:txBody>
      </p:sp>
      <p:sp>
        <p:nvSpPr>
          <p:cNvPr id="9"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183517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1874520" y="610787"/>
            <a:ext cx="6909480" cy="596482"/>
          </a:xfrm>
        </p:spPr>
        <p:txBody>
          <a:bodyPr vert="horz" lIns="0" tIns="0" rIns="0" bIns="0" rtlCol="0" anchor="t" anchorCtr="0">
            <a:noAutofit/>
          </a:bodyPr>
          <a:lstStyle/>
          <a:p>
            <a:pPr marL="0" indent="0">
              <a:buNone/>
            </a:pPr>
            <a:r>
              <a:rPr lang="fr-FR"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12</a:t>
            </a:fld>
            <a:endParaRPr lang="fr-FR"/>
          </a:p>
        </p:txBody>
      </p:sp>
      <p:sp>
        <p:nvSpPr>
          <p:cNvPr id="10" name="Titre 9"/>
          <p:cNvSpPr txBox="1">
            <a:spLocks/>
          </p:cNvSpPr>
          <p:nvPr/>
        </p:nvSpPr>
        <p:spPr bwMode="gray">
          <a:xfrm>
            <a:off x="314233" y="1150281"/>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La formation, l’information et la communication</a:t>
            </a:r>
          </a:p>
        </p:txBody>
      </p:sp>
      <p:sp>
        <p:nvSpPr>
          <p:cNvPr id="12" name="Espace réservé du contenu 2"/>
          <p:cNvSpPr>
            <a:spLocks noGrp="1"/>
          </p:cNvSpPr>
          <p:nvPr>
            <p:ph idx="14"/>
          </p:nvPr>
        </p:nvSpPr>
        <p:spPr>
          <a:xfrm>
            <a:off x="359999" y="1697754"/>
            <a:ext cx="8424000" cy="2574000"/>
          </a:xfrm>
        </p:spPr>
        <p:txBody>
          <a:bodyPr/>
          <a:lstStyle/>
          <a:p>
            <a:r>
              <a:rPr lang="fr-FR" sz="1100" b="1" dirty="0"/>
              <a:t>Un plan de communication adapté à chacune des cibles :</a:t>
            </a:r>
          </a:p>
          <a:p>
            <a:endParaRPr lang="fr-FR" sz="1400" dirty="0"/>
          </a:p>
          <a:p>
            <a:pPr lvl="2"/>
            <a:r>
              <a:rPr lang="fr-FR" sz="1100" dirty="0"/>
              <a:t> Les personnels ;</a:t>
            </a:r>
          </a:p>
          <a:p>
            <a:pPr marL="360000" lvl="2" indent="0">
              <a:buNone/>
            </a:pPr>
            <a:endParaRPr lang="fr-FR" sz="1100" dirty="0"/>
          </a:p>
          <a:p>
            <a:pPr lvl="2"/>
            <a:r>
              <a:rPr lang="fr-FR" sz="1100" dirty="0"/>
              <a:t> Les parents ;</a:t>
            </a:r>
          </a:p>
          <a:p>
            <a:pPr marL="360000" lvl="2" indent="0">
              <a:buNone/>
            </a:pPr>
            <a:endParaRPr lang="fr-FR" sz="1100" dirty="0"/>
          </a:p>
          <a:p>
            <a:pPr lvl="2"/>
            <a:r>
              <a:rPr lang="fr-FR" sz="1100" dirty="0"/>
              <a:t> Les élèves ;</a:t>
            </a:r>
          </a:p>
          <a:p>
            <a:pPr lvl="2"/>
            <a:endParaRPr lang="fr-FR" sz="1100" dirty="0"/>
          </a:p>
          <a:p>
            <a:pPr lvl="2"/>
            <a:r>
              <a:rPr lang="fr-FR" sz="1100" dirty="0"/>
              <a:t> Les élèves en situation de handicap.</a:t>
            </a:r>
          </a:p>
          <a:p>
            <a:pPr marL="360000" lvl="2" indent="0">
              <a:buNone/>
            </a:pPr>
            <a:endParaRPr lang="fr-FR" sz="1100" dirty="0"/>
          </a:p>
          <a:p>
            <a:pPr marL="0" lvl="2" indent="0">
              <a:buNone/>
            </a:pPr>
            <a:r>
              <a:rPr lang="fr-FR" sz="1100" dirty="0"/>
              <a:t>Des kits de communication adaptés à cet effet sont fournis par le ministère de l’éducation nationale et de la jeunesse. </a:t>
            </a:r>
          </a:p>
        </p:txBody>
      </p:sp>
      <p:sp>
        <p:nvSpPr>
          <p:cNvPr id="8"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182384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05297"/>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d. La capacité d’accueil</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13</a:t>
            </a:fld>
            <a:endParaRPr lang="fr-FR"/>
          </a:p>
        </p:txBody>
      </p:sp>
      <p:sp>
        <p:nvSpPr>
          <p:cNvPr id="9" name="Espace réservé du contenu 2"/>
          <p:cNvSpPr>
            <a:spLocks noGrp="1"/>
          </p:cNvSpPr>
          <p:nvPr>
            <p:ph idx="14"/>
          </p:nvPr>
        </p:nvSpPr>
        <p:spPr>
          <a:xfrm>
            <a:off x="359999" y="1569994"/>
            <a:ext cx="8424000" cy="2965430"/>
          </a:xfrm>
        </p:spPr>
        <p:txBody>
          <a:bodyPr/>
          <a:lstStyle/>
          <a:p>
            <a:pPr algn="just"/>
            <a:r>
              <a:rPr lang="fr-FR" sz="1100" b="1" dirty="0">
                <a:solidFill>
                  <a:srgbClr val="000091"/>
                </a:solidFill>
              </a:rPr>
              <a:t>Evaluer au préalable sa capacité d’accueil </a:t>
            </a:r>
          </a:p>
          <a:p>
            <a:pPr marL="171450" indent="-171450" algn="just">
              <a:buFont typeface="Arial" panose="020B0604020202020204" pitchFamily="34" charset="0"/>
              <a:buChar char="•"/>
            </a:pPr>
            <a:r>
              <a:rPr lang="fr-FR" sz="1100" dirty="0"/>
              <a:t>A partir d’une visite des locaux associant la collectivité territoriale ;</a:t>
            </a:r>
          </a:p>
          <a:p>
            <a:pPr marL="171450" indent="-171450" algn="just">
              <a:buFont typeface="Arial" panose="020B0604020202020204" pitchFamily="34" charset="0"/>
              <a:buChar char="•"/>
            </a:pPr>
            <a:r>
              <a:rPr lang="fr-FR" sz="1100" dirty="0"/>
              <a:t>A partir des superficies disponibles des locaux et des espaces extérieurs.</a:t>
            </a:r>
          </a:p>
          <a:p>
            <a:pPr algn="just"/>
            <a:endParaRPr lang="fr-FR" sz="1100" dirty="0"/>
          </a:p>
          <a:p>
            <a:pPr algn="just"/>
            <a:r>
              <a:rPr lang="fr-FR" sz="1100" dirty="0"/>
              <a:t>La capacité devra également être évaluée à l’aune des possibilités de désinfection des locaux.</a:t>
            </a:r>
          </a:p>
          <a:p>
            <a:pPr algn="just"/>
            <a:endParaRPr lang="fr-FR" sz="1100" dirty="0"/>
          </a:p>
          <a:p>
            <a:pPr algn="just"/>
            <a:r>
              <a:rPr lang="fr-FR" sz="1100" b="1" dirty="0">
                <a:solidFill>
                  <a:srgbClr val="000091"/>
                </a:solidFill>
              </a:rPr>
              <a:t>Eléments de dimensionnement </a:t>
            </a:r>
          </a:p>
          <a:p>
            <a:pPr lvl="2" algn="just"/>
            <a:r>
              <a:rPr lang="fr-FR" sz="1100" dirty="0"/>
              <a:t> Organisation des salles de classe dans le respect de la distanciation physique.</a:t>
            </a:r>
          </a:p>
          <a:p>
            <a:pPr lvl="2" algn="just"/>
            <a:r>
              <a:rPr lang="fr-FR" sz="1100" dirty="0"/>
              <a:t> 4m² par personne, à l’exception des élèves placés en périphérie de la salle.</a:t>
            </a:r>
          </a:p>
          <a:p>
            <a:pPr lvl="2" algn="just"/>
            <a:r>
              <a:rPr lang="fr-FR" sz="1100" dirty="0"/>
              <a:t> Une classe de 50 m² permet d’accueillir 16 personnes.</a:t>
            </a:r>
          </a:p>
          <a:p>
            <a:pPr lvl="2" algn="just"/>
            <a:endParaRPr lang="fr-FR" sz="1100" dirty="0"/>
          </a:p>
          <a:p>
            <a:pPr marL="0" lvl="2" indent="0" algn="just">
              <a:buNone/>
            </a:pPr>
            <a:r>
              <a:rPr lang="fr-FR" sz="1100" dirty="0"/>
              <a:t>Capacité à croiser avec les effectifs d’élèves pressentis d’une part et les effectifs des personnels (en présentiel et en </a:t>
            </a:r>
            <a:r>
              <a:rPr lang="fr-FR" sz="1100" dirty="0" err="1"/>
              <a:t>distanciel</a:t>
            </a:r>
            <a:r>
              <a:rPr lang="fr-FR" sz="1100" dirty="0"/>
              <a:t>) d’autre part.</a:t>
            </a:r>
          </a:p>
        </p:txBody>
      </p:sp>
      <p:sp>
        <p:nvSpPr>
          <p:cNvPr id="13" name="Titre 5"/>
          <p:cNvSpPr>
            <a:spLocks noGrp="1"/>
          </p:cNvSpPr>
          <p:nvPr>
            <p:ph type="title"/>
          </p:nvPr>
        </p:nvSpPr>
        <p:spPr>
          <a:xfrm>
            <a:off x="359999" y="900000"/>
            <a:ext cx="8424000" cy="720000"/>
          </a:xfrm>
        </p:spPr>
        <p:txBody>
          <a:bodyPr/>
          <a:lstStyle/>
          <a:p>
            <a:r>
              <a:rPr lang="fr-FR" dirty="0">
                <a:solidFill>
                  <a:srgbClr val="E1000F"/>
                </a:solidFill>
              </a:rPr>
              <a:t>Capacité d’accueil</a:t>
            </a:r>
          </a:p>
        </p:txBody>
      </p:sp>
      <p:sp>
        <p:nvSpPr>
          <p:cNvPr id="8"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1575358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2. FICHES THEMATIQUES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14</a:t>
            </a:fld>
            <a:endParaRPr lang="fr-FR" dirty="0"/>
          </a:p>
        </p:txBody>
      </p:sp>
      <p:sp>
        <p:nvSpPr>
          <p:cNvPr id="7"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244644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60000" y="737100"/>
            <a:ext cx="8604488" cy="4046400"/>
          </a:xfrm>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a. Nettoyage et </a:t>
            </a:r>
            <a:br>
              <a:rPr lang="fr-FR" sz="2550" dirty="0">
                <a:solidFill>
                  <a:srgbClr val="E1000F"/>
                </a:solidFill>
              </a:rPr>
            </a:br>
            <a:r>
              <a:rPr lang="fr-FR" sz="2550" dirty="0">
                <a:solidFill>
                  <a:srgbClr val="E1000F"/>
                </a:solidFill>
              </a:rPr>
              <a:t>désinfection </a:t>
            </a:r>
            <a:br>
              <a:rPr lang="fr-FR" sz="2550" dirty="0">
                <a:solidFill>
                  <a:srgbClr val="E1000F"/>
                </a:solidFill>
              </a:rPr>
            </a:br>
            <a:r>
              <a:rPr lang="fr-FR" sz="2550" dirty="0">
                <a:solidFill>
                  <a:srgbClr val="E1000F"/>
                </a:solidFill>
              </a:rPr>
              <a:t>des locaux et matériels</a:t>
            </a:r>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pic>
        <p:nvPicPr>
          <p:cNvPr id="1026" name="Picture 2" descr="La réouverture des écoles après le déconfinement, un casse-tête ..."/>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283968" y="2170381"/>
            <a:ext cx="4644008" cy="259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97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05297"/>
            <a:ext cx="5472000"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a. Le nettoyage et la désinfection des locaux et matériels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16</a:t>
            </a:fld>
            <a:endParaRPr lang="fr-FR"/>
          </a:p>
        </p:txBody>
      </p:sp>
      <p:sp>
        <p:nvSpPr>
          <p:cNvPr id="9" name="Espace réservé du contenu 2"/>
          <p:cNvSpPr>
            <a:spLocks noGrp="1"/>
          </p:cNvSpPr>
          <p:nvPr>
            <p:ph idx="14"/>
          </p:nvPr>
        </p:nvSpPr>
        <p:spPr>
          <a:xfrm>
            <a:off x="359999" y="1294698"/>
            <a:ext cx="8424000" cy="2716545"/>
          </a:xfrm>
        </p:spPr>
        <p:txBody>
          <a:bodyPr/>
          <a:lstStyle/>
          <a:p>
            <a:endParaRPr lang="fr-FR" sz="1200" dirty="0"/>
          </a:p>
          <a:p>
            <a:r>
              <a:rPr lang="fr-FR" sz="1200" b="1" dirty="0"/>
              <a:t>Avant la reprise : </a:t>
            </a:r>
          </a:p>
          <a:p>
            <a:pPr lvl="2" algn="just"/>
            <a:r>
              <a:rPr lang="fr-FR" sz="1200" dirty="0"/>
              <a:t> Si l’établissement était complètement fermé pendant le confinement et n’a pas été fréquenté au cours des 5 derniers jours, nettoyer selon le protocole habituel.</a:t>
            </a:r>
          </a:p>
          <a:p>
            <a:pPr algn="just"/>
            <a:endParaRPr lang="fr-FR" sz="1200" dirty="0"/>
          </a:p>
          <a:p>
            <a:pPr algn="just"/>
            <a:r>
              <a:rPr lang="fr-FR" sz="1200" b="1" dirty="0"/>
              <a:t>Après la reprise : </a:t>
            </a:r>
          </a:p>
          <a:p>
            <a:pPr lvl="2" algn="just"/>
            <a:r>
              <a:rPr lang="fr-FR" sz="1200" dirty="0"/>
              <a:t> Nettoyage approfondi en 2 étapes : nettoyage avec un détergent usuel ; puis désinfection à l’aide d’un virucide conforme à la norme EN 14476. </a:t>
            </a:r>
          </a:p>
          <a:p>
            <a:pPr lvl="2" algn="just"/>
            <a:r>
              <a:rPr lang="fr-FR" sz="1200" dirty="0"/>
              <a:t>Nettoyage et désinfection des sols, tables et chaises au minimum une fois par jour pour tous les espaces utilisés ou de passage.</a:t>
            </a:r>
          </a:p>
          <a:p>
            <a:pPr lvl="2" algn="just"/>
            <a:r>
              <a:rPr lang="fr-FR" sz="1200" dirty="0"/>
              <a:t> Désinfection plusieurs fois par jour des surfaces fréquemment touchées.</a:t>
            </a:r>
          </a:p>
          <a:p>
            <a:pPr lvl="2" algn="just"/>
            <a:r>
              <a:rPr lang="fr-FR" sz="1200" dirty="0"/>
              <a:t> Désinfection adaptée des matériels collectifs et des salles spécifiques</a:t>
            </a:r>
          </a:p>
          <a:p>
            <a:endParaRPr lang="fr-FR" sz="1200" dirty="0"/>
          </a:p>
          <a:p>
            <a:r>
              <a:rPr lang="fr-FR" dirty="0"/>
              <a:t>  </a:t>
            </a:r>
          </a:p>
        </p:txBody>
      </p:sp>
      <p:sp>
        <p:nvSpPr>
          <p:cNvPr id="13" name="Titre 5"/>
          <p:cNvSpPr>
            <a:spLocks noGrp="1"/>
          </p:cNvSpPr>
          <p:nvPr>
            <p:ph type="title"/>
          </p:nvPr>
        </p:nvSpPr>
        <p:spPr>
          <a:xfrm>
            <a:off x="359999" y="900000"/>
            <a:ext cx="8424000" cy="720000"/>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259364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6" name="Titre 5"/>
          <p:cNvSpPr>
            <a:spLocks noGrp="1"/>
          </p:cNvSpPr>
          <p:nvPr>
            <p:ph type="title"/>
          </p:nvPr>
        </p:nvSpPr>
        <p:spPr>
          <a:xfrm>
            <a:off x="210842" y="737100"/>
            <a:ext cx="8424000" cy="4046400"/>
          </a:xfrm>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b. Sanitaires</a:t>
            </a:r>
            <a:br>
              <a:rPr lang="fr-FR" dirty="0"/>
            </a:br>
            <a:br>
              <a:rPr lang="fr-FR" dirty="0"/>
            </a:br>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17</a:t>
            </a:fld>
            <a:endParaRPr lang="fr-FR" dirty="0"/>
          </a:p>
        </p:txBody>
      </p:sp>
      <p:pic>
        <p:nvPicPr>
          <p:cNvPr id="3074" name="Picture 2" descr="C:\Users\ssoilmi\Documents\Protocole de réouverture des écoles et établissements scolaires\Vidéos protocoles\Photos\BOJ_MEN_Belliard200427_05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9952" y="1731031"/>
            <a:ext cx="4495574" cy="300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695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2525614" y="601759"/>
            <a:ext cx="6258384"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b. Les sanitaires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18</a:t>
            </a:fld>
            <a:endParaRPr lang="fr-FR"/>
          </a:p>
        </p:txBody>
      </p:sp>
      <p:sp>
        <p:nvSpPr>
          <p:cNvPr id="6" name="Titre 5"/>
          <p:cNvSpPr>
            <a:spLocks noGrp="1"/>
          </p:cNvSpPr>
          <p:nvPr>
            <p:ph type="title"/>
          </p:nvPr>
        </p:nvSpPr>
        <p:spPr/>
        <p:txBody>
          <a:bodyPr/>
          <a:lstStyle/>
          <a:p>
            <a:r>
              <a:rPr lang="fr-FR" dirty="0">
                <a:solidFill>
                  <a:srgbClr val="E1000F"/>
                </a:solidFill>
              </a:rPr>
              <a:t>Mesures à prendre</a:t>
            </a:r>
          </a:p>
        </p:txBody>
      </p:sp>
      <p:sp>
        <p:nvSpPr>
          <p:cNvPr id="13" name="Espace réservé du contenu 2"/>
          <p:cNvSpPr>
            <a:spLocks noGrp="1"/>
          </p:cNvSpPr>
          <p:nvPr>
            <p:ph idx="14"/>
          </p:nvPr>
        </p:nvSpPr>
        <p:spPr>
          <a:xfrm>
            <a:off x="359998" y="1620000"/>
            <a:ext cx="8424000" cy="2574000"/>
          </a:xfrm>
        </p:spPr>
        <p:txBody>
          <a:bodyPr/>
          <a:lstStyle/>
          <a:p>
            <a:pPr algn="just"/>
            <a:r>
              <a:rPr lang="fr-FR" sz="1100" b="1" dirty="0"/>
              <a:t>Maintenir la distanciation physique :</a:t>
            </a:r>
          </a:p>
          <a:p>
            <a:pPr lvl="2" algn="just"/>
            <a:r>
              <a:rPr lang="fr-FR" sz="1100" dirty="0"/>
              <a:t> Organiser les temps de lavage des mains par groupe ;</a:t>
            </a:r>
          </a:p>
          <a:p>
            <a:pPr lvl="2" algn="just"/>
            <a:r>
              <a:rPr lang="fr-FR" sz="1100" dirty="0"/>
              <a:t> Gérer les flux d’élèves afin de respecter la distanciation de 1 m au moins.</a:t>
            </a:r>
          </a:p>
          <a:p>
            <a:pPr algn="just"/>
            <a:endParaRPr lang="fr-FR" sz="1100" dirty="0"/>
          </a:p>
          <a:p>
            <a:pPr algn="just"/>
            <a:r>
              <a:rPr lang="fr-FR" sz="1100" b="1" dirty="0"/>
              <a:t>Assurer l’hygiène, le nettoyage et la désinfection des locaux et matériels :</a:t>
            </a:r>
          </a:p>
          <a:p>
            <a:pPr lvl="2" algn="just"/>
            <a:r>
              <a:rPr lang="fr-FR" sz="1100" dirty="0"/>
              <a:t> S’assurer de l’approvisionnement en consommables (savon liquide, papier essuie mains) ;</a:t>
            </a:r>
          </a:p>
          <a:p>
            <a:pPr lvl="2" algn="just"/>
            <a:r>
              <a:rPr lang="fr-FR" sz="1100" dirty="0"/>
              <a:t> Ne pas utiliser d’essuie-mains en tissu ou à air pulsé ;</a:t>
            </a:r>
          </a:p>
          <a:p>
            <a:pPr lvl="2" algn="just"/>
            <a:r>
              <a:rPr lang="fr-FR" sz="1100" dirty="0"/>
              <a:t> Aérer fréquemment les locaux et/ou veiller au bon fonctionnement de la ventilation.</a:t>
            </a:r>
          </a:p>
        </p:txBody>
      </p:sp>
    </p:spTree>
    <p:extLst>
      <p:ext uri="{BB962C8B-B14F-4D97-AF65-F5344CB8AC3E}">
        <p14:creationId xmlns:p14="http://schemas.microsoft.com/office/powerpoint/2010/main" val="3122519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c. ACCUEIL DES ELEVES</a:t>
            </a:r>
            <a:br>
              <a:rPr lang="fr-FR" dirty="0"/>
            </a:br>
            <a:br>
              <a:rPr lang="fr-FR" dirty="0"/>
            </a:br>
            <a:br>
              <a:rPr lang="fr-FR" dirty="0"/>
            </a:br>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19</a:t>
            </a:fld>
            <a:endParaRPr lang="fr-FR" dirty="0"/>
          </a:p>
        </p:txBody>
      </p:sp>
      <p:pic>
        <p:nvPicPr>
          <p:cNvPr id="4098" name="Picture 2" descr="C:\Users\ssoilmi\Documents\Protocole de réouverture des écoles et établissements scolaires\Vidéos protocoles\Photos\BOJ_MEN_Belliard200427_07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07574" y="1923678"/>
            <a:ext cx="4212541" cy="281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7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E1000F"/>
                </a:solidFill>
              </a:rPr>
              <a:t>Sommaire</a:t>
            </a:r>
          </a:p>
        </p:txBody>
      </p:sp>
      <p:sp>
        <p:nvSpPr>
          <p:cNvPr id="10" name="Espace réservé du texte 9"/>
          <p:cNvSpPr>
            <a:spLocks noGrp="1"/>
          </p:cNvSpPr>
          <p:nvPr>
            <p:ph type="body" sz="quarter" idx="13"/>
          </p:nvPr>
        </p:nvSpPr>
        <p:spPr>
          <a:xfrm>
            <a:off x="359998" y="1707654"/>
            <a:ext cx="2520000" cy="2530800"/>
          </a:xfrm>
        </p:spPr>
        <p:txBody>
          <a:bodyPr/>
          <a:lstStyle/>
          <a:p>
            <a:r>
              <a:rPr lang="fr-FR" dirty="0">
                <a:solidFill>
                  <a:srgbClr val="000091"/>
                </a:solidFill>
              </a:rPr>
              <a:t>Le protocole</a:t>
            </a:r>
          </a:p>
          <a:p>
            <a:pPr lvl="1"/>
            <a:r>
              <a:rPr lang="fr-FR" dirty="0"/>
              <a:t>Contexte</a:t>
            </a:r>
          </a:p>
          <a:p>
            <a:pPr lvl="1"/>
            <a:r>
              <a:rPr lang="fr-FR" dirty="0"/>
              <a:t>Objectifs et composition</a:t>
            </a:r>
          </a:p>
          <a:p>
            <a:pPr lvl="1"/>
            <a:r>
              <a:rPr lang="fr-FR" dirty="0"/>
              <a:t>Les 5 fondamentaux</a:t>
            </a:r>
          </a:p>
          <a:p>
            <a:pPr lvl="1"/>
            <a:r>
              <a:rPr lang="fr-FR" dirty="0"/>
              <a:t>La capacité d’accueil</a:t>
            </a:r>
          </a:p>
          <a:p>
            <a:pPr lvl="1"/>
            <a:endParaRPr lang="fr-FR" dirty="0"/>
          </a:p>
        </p:txBody>
      </p:sp>
      <p:sp>
        <p:nvSpPr>
          <p:cNvPr id="11" name="Espace réservé du texte 10"/>
          <p:cNvSpPr>
            <a:spLocks noGrp="1"/>
          </p:cNvSpPr>
          <p:nvPr>
            <p:ph type="body" sz="quarter" idx="14"/>
          </p:nvPr>
        </p:nvSpPr>
        <p:spPr>
          <a:xfrm>
            <a:off x="3312000" y="1709286"/>
            <a:ext cx="2520000" cy="2530800"/>
          </a:xfrm>
        </p:spPr>
        <p:txBody>
          <a:bodyPr/>
          <a:lstStyle/>
          <a:p>
            <a:pPr>
              <a:buFont typeface="+mj-lt"/>
              <a:buAutoNum type="arabicPeriod" startAt="2"/>
            </a:pPr>
            <a:r>
              <a:rPr lang="fr-FR" dirty="0">
                <a:solidFill>
                  <a:srgbClr val="000091"/>
                </a:solidFill>
              </a:rPr>
              <a:t>Les fiches thématiques</a:t>
            </a:r>
          </a:p>
          <a:p>
            <a:pPr lvl="1">
              <a:spcBef>
                <a:spcPts val="0"/>
              </a:spcBef>
              <a:spcAft>
                <a:spcPts val="600"/>
              </a:spcAft>
            </a:pPr>
            <a:r>
              <a:rPr lang="fr-FR" sz="1000" dirty="0"/>
              <a:t>Le nettoyage et la désinfection des locaux</a:t>
            </a:r>
          </a:p>
          <a:p>
            <a:pPr lvl="1">
              <a:spcBef>
                <a:spcPts val="0"/>
              </a:spcBef>
              <a:spcAft>
                <a:spcPts val="600"/>
              </a:spcAft>
            </a:pPr>
            <a:r>
              <a:rPr lang="fr-FR" sz="1000" dirty="0"/>
              <a:t>Les sanitaires</a:t>
            </a:r>
          </a:p>
          <a:p>
            <a:pPr lvl="1">
              <a:spcBef>
                <a:spcPts val="0"/>
              </a:spcBef>
              <a:spcAft>
                <a:spcPts val="600"/>
              </a:spcAft>
            </a:pPr>
            <a:r>
              <a:rPr lang="fr-FR" sz="1000" dirty="0"/>
              <a:t>L’accueil des élèves</a:t>
            </a:r>
          </a:p>
          <a:p>
            <a:pPr lvl="1">
              <a:spcBef>
                <a:spcPts val="0"/>
              </a:spcBef>
              <a:spcAft>
                <a:spcPts val="600"/>
              </a:spcAft>
            </a:pPr>
            <a:r>
              <a:rPr lang="fr-FR" sz="1000" dirty="0"/>
              <a:t>Les salles de classe</a:t>
            </a:r>
          </a:p>
          <a:p>
            <a:pPr lvl="1">
              <a:spcBef>
                <a:spcPts val="0"/>
              </a:spcBef>
              <a:spcAft>
                <a:spcPts val="600"/>
              </a:spcAft>
            </a:pPr>
            <a:r>
              <a:rPr lang="fr-FR" sz="1000" dirty="0"/>
              <a:t>La circulation des élèves et des adultes</a:t>
            </a:r>
          </a:p>
          <a:p>
            <a:pPr lvl="1">
              <a:spcBef>
                <a:spcPts val="0"/>
              </a:spcBef>
              <a:spcAft>
                <a:spcPts val="600"/>
              </a:spcAft>
            </a:pPr>
            <a:r>
              <a:rPr lang="fr-FR" sz="1000" dirty="0"/>
              <a:t>La demi-pension</a:t>
            </a:r>
          </a:p>
          <a:p>
            <a:pPr lvl="1">
              <a:spcBef>
                <a:spcPts val="0"/>
              </a:spcBef>
              <a:spcAft>
                <a:spcPts val="600"/>
              </a:spcAft>
            </a:pPr>
            <a:r>
              <a:rPr lang="fr-FR" sz="1000" dirty="0"/>
              <a:t>La récréation</a:t>
            </a:r>
          </a:p>
          <a:p>
            <a:pPr lvl="1">
              <a:spcBef>
                <a:spcPts val="0"/>
              </a:spcBef>
              <a:spcAft>
                <a:spcPts val="600"/>
              </a:spcAft>
            </a:pPr>
            <a:r>
              <a:rPr lang="fr-FR" sz="1000" dirty="0"/>
              <a:t>Les activités sportives et culturelles</a:t>
            </a:r>
          </a:p>
          <a:p>
            <a:pPr lvl="1">
              <a:spcBef>
                <a:spcPts val="0"/>
              </a:spcBef>
              <a:spcAft>
                <a:spcPts val="600"/>
              </a:spcAft>
            </a:pPr>
            <a:r>
              <a:rPr lang="fr-FR" sz="1000" dirty="0"/>
              <a:t>Les enseignements spécifiques</a:t>
            </a:r>
          </a:p>
          <a:p>
            <a:pPr lvl="1">
              <a:spcBef>
                <a:spcPts val="0"/>
              </a:spcBef>
              <a:spcAft>
                <a:spcPts val="600"/>
              </a:spcAft>
            </a:pPr>
            <a:r>
              <a:rPr lang="fr-FR" sz="1000" dirty="0"/>
              <a:t>Les internats</a:t>
            </a:r>
          </a:p>
          <a:p>
            <a:pPr lvl="1">
              <a:spcBef>
                <a:spcPts val="0"/>
              </a:spcBef>
              <a:spcAft>
                <a:spcPts val="600"/>
              </a:spcAft>
            </a:pPr>
            <a:r>
              <a:rPr lang="fr-FR" sz="1000" dirty="0"/>
              <a:t>Les personnels</a:t>
            </a:r>
          </a:p>
        </p:txBody>
      </p:sp>
      <p:sp>
        <p:nvSpPr>
          <p:cNvPr id="19" name="Espace réservé du texte 18"/>
          <p:cNvSpPr>
            <a:spLocks noGrp="1"/>
          </p:cNvSpPr>
          <p:nvPr>
            <p:ph type="body" sz="quarter" idx="15"/>
          </p:nvPr>
        </p:nvSpPr>
        <p:spPr>
          <a:xfrm>
            <a:off x="6263999" y="1709286"/>
            <a:ext cx="2520000" cy="2530800"/>
          </a:xfrm>
        </p:spPr>
        <p:txBody>
          <a:bodyPr/>
          <a:lstStyle/>
          <a:p>
            <a:pPr marL="180975" indent="-180975">
              <a:buNone/>
              <a:tabLst>
                <a:tab pos="85725" algn="l"/>
              </a:tabLst>
            </a:pPr>
            <a:r>
              <a:rPr lang="fr-FR" dirty="0">
                <a:solidFill>
                  <a:srgbClr val="000091"/>
                </a:solidFill>
              </a:rPr>
              <a:t>3. Procédure de gestion d’un cas Covid-19</a:t>
            </a:r>
          </a:p>
          <a:p>
            <a:pPr>
              <a:buFont typeface="+mj-lt"/>
              <a:buAutoNum type="arabicPeriod" startAt="4"/>
            </a:pPr>
            <a:endParaRPr lang="fr-FR" dirty="0">
              <a:solidFill>
                <a:srgbClr val="000091"/>
              </a:solidFill>
            </a:endParaRPr>
          </a:p>
          <a:p>
            <a:pPr>
              <a:buFont typeface="+mj-lt"/>
              <a:buAutoNum type="arabicPeriod" startAt="4"/>
            </a:pPr>
            <a:endParaRPr lang="fr-FR" dirty="0">
              <a:solidFill>
                <a:srgbClr val="000091"/>
              </a:solidFill>
            </a:endParaRPr>
          </a:p>
          <a:p>
            <a:pPr>
              <a:buFont typeface="+mj-lt"/>
              <a:buAutoNum type="arabicPeriod" startAt="4"/>
            </a:pPr>
            <a:r>
              <a:rPr lang="fr-FR" dirty="0">
                <a:solidFill>
                  <a:srgbClr val="000091"/>
                </a:solidFill>
              </a:rPr>
              <a:t>Questions - Réponses</a:t>
            </a:r>
          </a:p>
        </p:txBody>
      </p:sp>
      <p:sp>
        <p:nvSpPr>
          <p:cNvPr id="20" name="Espace réservé de la date 19"/>
          <p:cNvSpPr>
            <a:spLocks noGrp="1"/>
          </p:cNvSpPr>
          <p:nvPr>
            <p:ph type="dt" sz="half" idx="10"/>
          </p:nvPr>
        </p:nvSpPr>
        <p:spPr/>
        <p:txBody>
          <a:bodyPr/>
          <a:lstStyle/>
          <a:p>
            <a:pPr algn="r"/>
            <a:r>
              <a:rPr lang="fr-FR" cap="all" dirty="0"/>
              <a:t>5 mai 2020</a:t>
            </a:r>
          </a:p>
        </p:txBody>
      </p:sp>
      <p:sp>
        <p:nvSpPr>
          <p:cNvPr id="21" name="Espace réservé du pied de page 20"/>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275785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3"/>
            <a:ext cx="5472000"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c. Accueil des élèves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20</a:t>
            </a:fld>
            <a:endParaRPr lang="fr-FR"/>
          </a:p>
        </p:txBody>
      </p:sp>
      <p:sp>
        <p:nvSpPr>
          <p:cNvPr id="9" name="Espace réservé du contenu 2"/>
          <p:cNvSpPr>
            <a:spLocks noGrp="1"/>
          </p:cNvSpPr>
          <p:nvPr>
            <p:ph idx="14"/>
          </p:nvPr>
        </p:nvSpPr>
        <p:spPr>
          <a:xfrm>
            <a:off x="428751" y="1427240"/>
            <a:ext cx="8488368" cy="2945125"/>
          </a:xfrm>
        </p:spPr>
        <p:txBody>
          <a:bodyPr/>
          <a:lstStyle/>
          <a:p>
            <a:pPr algn="just"/>
            <a:r>
              <a:rPr lang="fr-FR" sz="1100" b="1" dirty="0"/>
              <a:t>Organiser les arrivées et canaliser le flux de personnes :</a:t>
            </a:r>
          </a:p>
          <a:p>
            <a:pPr lvl="2" algn="just"/>
            <a:r>
              <a:rPr lang="fr-FR" sz="1100" dirty="0"/>
              <a:t> Proscrire l'accès aux bâtiments à toute personne extérieure (parents, autres accompagnants,...) ;</a:t>
            </a:r>
          </a:p>
          <a:p>
            <a:pPr lvl="2" algn="just"/>
            <a:r>
              <a:rPr lang="fr-FR" sz="1100" dirty="0"/>
              <a:t> Privilégier une arrivée échelonnée (si l’offre de transport scolaire le permet) ;</a:t>
            </a:r>
          </a:p>
          <a:p>
            <a:pPr lvl="2" algn="just"/>
            <a:r>
              <a:rPr lang="fr-FR" sz="1100" dirty="0"/>
              <a:t> Assurer un accès direct en classe (après lavage des mains).</a:t>
            </a:r>
          </a:p>
          <a:p>
            <a:pPr marL="0" lvl="2" indent="0" algn="just">
              <a:spcBef>
                <a:spcPts val="0"/>
              </a:spcBef>
              <a:spcAft>
                <a:spcPts val="500"/>
              </a:spcAft>
              <a:buNone/>
            </a:pPr>
            <a:endParaRPr lang="fr-FR" sz="1100" dirty="0"/>
          </a:p>
          <a:p>
            <a:pPr algn="just"/>
            <a:r>
              <a:rPr lang="fr-FR" sz="1100" b="1" dirty="0"/>
              <a:t>Maintenir la distanciation physique dans la file d’entrée :</a:t>
            </a:r>
          </a:p>
          <a:p>
            <a:pPr lvl="2" algn="just"/>
            <a:r>
              <a:rPr lang="fr-FR" sz="1100" dirty="0"/>
              <a:t> Identifier les flux d’entrée et de sortie en les dissociant ou à défaut, en définissant un sens prioritaire de passage ;</a:t>
            </a:r>
          </a:p>
          <a:p>
            <a:pPr lvl="2" algn="just"/>
            <a:r>
              <a:rPr lang="fr-FR" sz="1100" dirty="0"/>
              <a:t> Matérialiser la distanciation par tous moyens possibles (panneaux, marquage au sol, rubalise, barrières,...) ;</a:t>
            </a:r>
          </a:p>
          <a:p>
            <a:pPr lvl="2" algn="just"/>
            <a:r>
              <a:rPr lang="fr-FR" sz="1100" dirty="0"/>
              <a:t> Assurer une signalétique facile à comprendre et visible (panneaux, fléchages, couleurs rouge/vert,...).</a:t>
            </a:r>
          </a:p>
          <a:p>
            <a:pPr algn="just"/>
            <a:endParaRPr lang="fr-FR" sz="1100" i="1" dirty="0">
              <a:ea typeface="+mn-lt"/>
              <a:cs typeface="+mn-lt"/>
            </a:endParaRPr>
          </a:p>
          <a:p>
            <a:pPr algn="just"/>
            <a:r>
              <a:rPr lang="fr-FR" sz="1100" b="1" dirty="0"/>
              <a:t>Assurer une communication :</a:t>
            </a:r>
          </a:p>
          <a:p>
            <a:pPr lvl="2" algn="just"/>
            <a:r>
              <a:rPr lang="fr-FR" sz="1100" dirty="0"/>
              <a:t> Informer régulièrement les familles de la situation de l’établissement par les moyens habituels (affichage, courriels, site internet,...) : nombre d’enfants accueillis, conditions d’encadrement, situation sanitaire, etc.</a:t>
            </a:r>
          </a:p>
        </p:txBody>
      </p:sp>
      <p:sp>
        <p:nvSpPr>
          <p:cNvPr id="13" name="Titre 5"/>
          <p:cNvSpPr>
            <a:spLocks noGrp="1"/>
          </p:cNvSpPr>
          <p:nvPr>
            <p:ph type="title"/>
          </p:nvPr>
        </p:nvSpPr>
        <p:spPr>
          <a:xfrm>
            <a:off x="359999" y="900000"/>
            <a:ext cx="8424000" cy="720000"/>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2508196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d. Aménagement des salle de classe</a:t>
            </a:r>
            <a:br>
              <a:rPr lang="fr-FR" dirty="0"/>
            </a:br>
            <a:br>
              <a:rPr lang="fr-FR" dirty="0"/>
            </a:br>
            <a:br>
              <a:rPr lang="fr-FR" dirty="0"/>
            </a:br>
            <a:br>
              <a:rPr lang="fr-FR" dirty="0"/>
            </a:br>
            <a:br>
              <a:rPr lang="fr-FR" dirty="0"/>
            </a:br>
            <a:br>
              <a:rPr lang="fr-FR" dirty="0"/>
            </a:br>
            <a:endParaRPr lang="fr-FR" dirty="0"/>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2353340" y="1684630"/>
            <a:ext cx="6430659" cy="3098869"/>
          </a:xfrm>
        </p:spPr>
      </p:pic>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21</a:t>
            </a:fld>
            <a:endParaRPr lang="fr-FR" dirty="0"/>
          </a:p>
        </p:txBody>
      </p:sp>
    </p:spTree>
    <p:extLst>
      <p:ext uri="{BB962C8B-B14F-4D97-AF65-F5344CB8AC3E}">
        <p14:creationId xmlns:p14="http://schemas.microsoft.com/office/powerpoint/2010/main" val="4250073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7"/>
            <a:ext cx="5472000"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d. Aménagement des salles de classe</a:t>
            </a:r>
          </a:p>
        </p:txBody>
      </p:sp>
      <p:sp>
        <p:nvSpPr>
          <p:cNvPr id="3" name="Espace réservé du pied de page 2"/>
          <p:cNvSpPr>
            <a:spLocks noGrp="1"/>
          </p:cNvSpPr>
          <p:nvPr>
            <p:ph type="ftr" sz="quarter" idx="11"/>
          </p:nvPr>
        </p:nvSpPr>
        <p:spPr>
          <a:xfrm>
            <a:off x="360000" y="4783500"/>
            <a:ext cx="6571742" cy="360000"/>
          </a:xfrm>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22</a:t>
            </a:fld>
            <a:endParaRPr lang="fr-FR"/>
          </a:p>
        </p:txBody>
      </p:sp>
      <p:sp>
        <p:nvSpPr>
          <p:cNvPr id="13" name="Espace réservé du contenu 2"/>
          <p:cNvSpPr>
            <a:spLocks noGrp="1"/>
          </p:cNvSpPr>
          <p:nvPr>
            <p:ph idx="14"/>
          </p:nvPr>
        </p:nvSpPr>
        <p:spPr>
          <a:xfrm>
            <a:off x="538754" y="1366426"/>
            <a:ext cx="8424000" cy="3417074"/>
          </a:xfrm>
        </p:spPr>
        <p:txBody>
          <a:bodyPr/>
          <a:lstStyle/>
          <a:p>
            <a:r>
              <a:rPr lang="fr-FR" sz="1100" dirty="0"/>
              <a:t>Aménager la salle de classe de manière à </a:t>
            </a:r>
            <a:r>
              <a:rPr lang="fr-FR" sz="1100" b="1" dirty="0"/>
              <a:t>respecter la distanciation physique :</a:t>
            </a:r>
          </a:p>
          <a:p>
            <a:pPr lvl="2"/>
            <a:r>
              <a:rPr lang="fr-FR" sz="1100" dirty="0"/>
              <a:t>Respecter une distance d’au moins un mètre entre les tables et le bureau du ou des professeurs ;</a:t>
            </a:r>
          </a:p>
          <a:p>
            <a:pPr lvl="2"/>
            <a:r>
              <a:rPr lang="fr-FR" sz="1100" dirty="0"/>
              <a:t>Eviter les configurations de table « face à face » ;</a:t>
            </a:r>
          </a:p>
          <a:p>
            <a:pPr lvl="2"/>
            <a:r>
              <a:rPr lang="fr-FR" sz="1100" dirty="0"/>
              <a:t>Limiter les déplacements dans la classe.</a:t>
            </a:r>
          </a:p>
          <a:p>
            <a:pPr marL="0" lvl="2" indent="0">
              <a:spcBef>
                <a:spcPts val="0"/>
              </a:spcBef>
              <a:spcAft>
                <a:spcPts val="500"/>
              </a:spcAft>
              <a:buNone/>
            </a:pPr>
            <a:endParaRPr lang="fr-FR" sz="1100" dirty="0"/>
          </a:p>
          <a:p>
            <a:r>
              <a:rPr lang="fr-FR" sz="1100" b="1" dirty="0"/>
              <a:t>Veiller à limiter les croisements à l'intérieur de la classe </a:t>
            </a:r>
          </a:p>
          <a:p>
            <a:pPr lvl="2"/>
            <a:r>
              <a:rPr lang="fr-FR" sz="1100" dirty="0"/>
              <a:t>Par exemple, par la mise en place d'un sens de circulation à l'intérieur de la classe qui peut être matérialisé au sol.</a:t>
            </a:r>
          </a:p>
          <a:p>
            <a:endParaRPr lang="fr-FR" sz="1100" dirty="0"/>
          </a:p>
          <a:p>
            <a:r>
              <a:rPr lang="fr-FR" sz="1100" b="1" dirty="0"/>
              <a:t>Veiller à limiter le brassage des élèves. </a:t>
            </a:r>
          </a:p>
          <a:p>
            <a:pPr lvl="2"/>
            <a:r>
              <a:rPr lang="fr-FR" sz="1100" dirty="0"/>
              <a:t>Pour les établissements secondaires, le format « 1 classe = 1 salle » est à privilégier.</a:t>
            </a:r>
          </a:p>
          <a:p>
            <a:pPr algn="just"/>
            <a:endParaRPr lang="fr-FR" sz="1100" b="1" dirty="0">
              <a:ea typeface="+mn-lt"/>
              <a:cs typeface="+mn-lt"/>
            </a:endParaRPr>
          </a:p>
          <a:p>
            <a:r>
              <a:rPr lang="fr-FR" sz="1100" b="1" dirty="0"/>
              <a:t>Assurer l’aération </a:t>
            </a:r>
            <a:r>
              <a:rPr lang="fr-FR" sz="1100" dirty="0"/>
              <a:t>des salles de classes avant l'arrivée des élèves par une ouverture des fenêtres pendant 15 minutes.</a:t>
            </a:r>
          </a:p>
          <a:p>
            <a:pPr marL="360000" lvl="2" indent="0">
              <a:buNone/>
            </a:pPr>
            <a:endParaRPr lang="fr-FR" sz="900" dirty="0"/>
          </a:p>
        </p:txBody>
      </p:sp>
      <p:sp>
        <p:nvSpPr>
          <p:cNvPr id="14" name="Titre 5"/>
          <p:cNvSpPr>
            <a:spLocks noGrp="1"/>
          </p:cNvSpPr>
          <p:nvPr>
            <p:ph type="title"/>
          </p:nvPr>
        </p:nvSpPr>
        <p:spPr>
          <a:xfrm>
            <a:off x="359999" y="900000"/>
            <a:ext cx="8424000" cy="447614"/>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2832750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2870791" y="1932808"/>
            <a:ext cx="5913208" cy="2849515"/>
          </a:xfrm>
          <a:effectLst>
            <a:softEdge rad="31750"/>
          </a:effectLst>
        </p:spPr>
      </p:pic>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23</a:t>
            </a:fld>
            <a:endParaRPr lang="fr-FR" dirty="0"/>
          </a:p>
        </p:txBody>
      </p:sp>
      <p:sp>
        <p:nvSpPr>
          <p:cNvPr id="6" name="Titre 5"/>
          <p:cNvSpPr>
            <a:spLocks noGrp="1"/>
          </p:cNvSpPr>
          <p:nvPr>
            <p:ph type="title"/>
          </p:nvPr>
        </p:nvSpPr>
        <p:spPr>
          <a:xfrm>
            <a:off x="395536" y="771550"/>
            <a:ext cx="8424000" cy="4046400"/>
          </a:xfrm>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e. La circulation des élèves et des adultes</a:t>
            </a:r>
            <a:br>
              <a:rPr lang="fr-FR" dirty="0"/>
            </a:br>
            <a:br>
              <a:rPr lang="fr-FR" dirty="0"/>
            </a:br>
            <a:br>
              <a:rPr lang="fr-FR" dirty="0"/>
            </a:br>
            <a:br>
              <a:rPr lang="fr-FR" dirty="0"/>
            </a:br>
            <a:endParaRPr lang="fr-FR" dirty="0"/>
          </a:p>
        </p:txBody>
      </p:sp>
      <p:pic>
        <p:nvPicPr>
          <p:cNvPr id="7" name="Espace réservé pour une 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2915816" y="1923678"/>
            <a:ext cx="5913208" cy="2849515"/>
          </a:xfrm>
          <a:prstGeom prst="rect">
            <a:avLst/>
          </a:prstGeom>
          <a:solidFill>
            <a:srgbClr val="E6E5F3"/>
          </a:solidFill>
          <a:effectLst>
            <a:softEdge rad="31750"/>
          </a:effectLst>
        </p:spPr>
      </p:pic>
    </p:spTree>
    <p:extLst>
      <p:ext uri="{BB962C8B-B14F-4D97-AF65-F5344CB8AC3E}">
        <p14:creationId xmlns:p14="http://schemas.microsoft.com/office/powerpoint/2010/main" val="4146029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251520" y="1311319"/>
            <a:ext cx="8424000" cy="3418810"/>
          </a:xfrm>
        </p:spPr>
        <p:txBody>
          <a:bodyPr/>
          <a:lstStyle/>
          <a:p>
            <a:pPr algn="just"/>
            <a:endParaRPr lang="fr-FR" sz="1100" b="1" dirty="0"/>
          </a:p>
          <a:p>
            <a:pPr algn="just"/>
            <a:r>
              <a:rPr lang="fr-FR" sz="1100" b="1" dirty="0"/>
              <a:t>Définir un sens de circulation </a:t>
            </a:r>
          </a:p>
          <a:p>
            <a:pPr lvl="2" algn="just"/>
            <a:r>
              <a:rPr lang="fr-FR" sz="1100" dirty="0"/>
              <a:t>Privilégier le sens unique de circulation. </a:t>
            </a:r>
          </a:p>
          <a:p>
            <a:pPr lvl="2" algn="just"/>
            <a:r>
              <a:rPr lang="fr-FR" sz="1100" dirty="0"/>
              <a:t>Limiter les croisements. </a:t>
            </a:r>
          </a:p>
          <a:p>
            <a:pPr lvl="2" algn="just"/>
            <a:r>
              <a:rPr lang="fr-FR" sz="1100" dirty="0"/>
              <a:t>Prévoir dans les couloirs une signalétique facile à comprendre et visible (panneaux, fléchages, couleurs rouge/vert,...).</a:t>
            </a:r>
          </a:p>
          <a:p>
            <a:pPr algn="just"/>
            <a:endParaRPr lang="fr-FR" sz="1100" dirty="0">
              <a:ea typeface="+mn-lt"/>
              <a:cs typeface="+mn-lt"/>
            </a:endParaRPr>
          </a:p>
          <a:p>
            <a:pPr algn="just"/>
            <a:r>
              <a:rPr lang="fr-FR" sz="1100" b="1" dirty="0"/>
              <a:t>Assurer la distanciation physique et fluidifier les flux </a:t>
            </a:r>
          </a:p>
          <a:p>
            <a:pPr lvl="2" algn="just"/>
            <a:r>
              <a:rPr lang="fr-FR" sz="1100" dirty="0"/>
              <a:t>Maintenir les portes intérieures en position ouvertes pour éviter les points de contact (lorsque cela est possible).</a:t>
            </a:r>
          </a:p>
          <a:p>
            <a:pPr lvl="2" algn="just"/>
            <a:r>
              <a:rPr lang="fr-FR" sz="1100" dirty="0"/>
              <a:t>Organiser les horaires de pause pour éviter les croisements.</a:t>
            </a:r>
          </a:p>
          <a:p>
            <a:pPr marL="360000" lvl="2" indent="0" algn="just">
              <a:buNone/>
            </a:pPr>
            <a:endParaRPr lang="fr-FR" sz="1100" dirty="0"/>
          </a:p>
          <a:p>
            <a:pPr algn="just"/>
            <a:endParaRPr lang="fr-FR" sz="1100" b="1" dirty="0">
              <a:ea typeface="+mn-lt"/>
              <a:cs typeface="+mn-lt"/>
            </a:endParaRPr>
          </a:p>
          <a:p>
            <a:pPr algn="just"/>
            <a:r>
              <a:rPr lang="fr-FR" sz="1100" b="1" dirty="0"/>
              <a:t>Limiter le brassage </a:t>
            </a:r>
          </a:p>
          <a:p>
            <a:pPr lvl="2" algn="just"/>
            <a:r>
              <a:rPr lang="fr-FR" sz="1100" dirty="0"/>
              <a:t> Pour les établissements secondaires, limiter les changements de classe par les élèves. </a:t>
            </a:r>
          </a:p>
          <a:p>
            <a:pPr lvl="2" algn="just"/>
            <a:r>
              <a:rPr lang="fr-FR" sz="1100" dirty="0"/>
              <a:t> Le format « 1 classe  = 1 salle » est le principe. Privilégier le déplacement des personnels enseignants et non enseignants.</a:t>
            </a:r>
            <a:endParaRPr lang="fr-FR" sz="1100" b="1" dirty="0">
              <a:cs typeface="Arial"/>
            </a:endParaRPr>
          </a:p>
          <a:p>
            <a:pPr algn="just"/>
            <a:endParaRPr lang="fr-FR" dirty="0">
              <a:cs typeface="Arial"/>
            </a:endParaRPr>
          </a:p>
        </p:txBody>
      </p:sp>
      <p:sp>
        <p:nvSpPr>
          <p:cNvPr id="11" name="Espace réservé du texte 10"/>
          <p:cNvSpPr>
            <a:spLocks noGrp="1"/>
          </p:cNvSpPr>
          <p:nvPr>
            <p:ph type="body" sz="quarter" idx="13"/>
          </p:nvPr>
        </p:nvSpPr>
        <p:spPr>
          <a:xfrm>
            <a:off x="3312000" y="612392"/>
            <a:ext cx="5472000"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e. La circulation des élèves et des adultes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24</a:t>
            </a:fld>
            <a:endParaRPr lang="fr-FR"/>
          </a:p>
        </p:txBody>
      </p:sp>
      <p:sp>
        <p:nvSpPr>
          <p:cNvPr id="9" name="Titre 5"/>
          <p:cNvSpPr>
            <a:spLocks noGrp="1"/>
          </p:cNvSpPr>
          <p:nvPr>
            <p:ph type="title"/>
          </p:nvPr>
        </p:nvSpPr>
        <p:spPr>
          <a:xfrm>
            <a:off x="359999" y="900000"/>
            <a:ext cx="8424000" cy="447614"/>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1906763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f. La demi-pension</a:t>
            </a:r>
            <a:br>
              <a:rPr lang="fr-FR" dirty="0"/>
            </a:br>
            <a:br>
              <a:rPr lang="fr-FR" dirty="0"/>
            </a:br>
            <a:br>
              <a:rPr lang="fr-FR" dirty="0"/>
            </a:br>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25</a:t>
            </a:fld>
            <a:endParaRPr lang="fr-FR" dirty="0"/>
          </a:p>
        </p:txBody>
      </p:sp>
      <p:pic>
        <p:nvPicPr>
          <p:cNvPr id="7" name="Espace réservé pour une imag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3291622" y="2139702"/>
            <a:ext cx="5528849" cy="2664296"/>
          </a:xfrm>
          <a:effectLst>
            <a:softEdge rad="31750"/>
          </a:effectLst>
        </p:spPr>
      </p:pic>
    </p:spTree>
    <p:extLst>
      <p:ext uri="{BB962C8B-B14F-4D97-AF65-F5344CB8AC3E}">
        <p14:creationId xmlns:p14="http://schemas.microsoft.com/office/powerpoint/2010/main" val="88329229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9"/>
            <a:ext cx="5472000" cy="596482"/>
          </a:xfrm>
        </p:spPr>
        <p:txBody>
          <a:bodyPr vert="horz" lIns="0" tIns="0" rIns="0" bIns="0" rtlCol="0" anchor="t" anchorCtr="0">
            <a:noAutofit/>
          </a:bodyPr>
          <a:lstStyle/>
          <a:p>
            <a:pPr marL="0" indent="0">
              <a:buNone/>
            </a:pPr>
            <a:r>
              <a:rPr lang="fr-FR" dirty="0"/>
              <a:t>2.Fiche thématique</a:t>
            </a:r>
          </a:p>
          <a:p>
            <a:pPr marL="0" indent="0">
              <a:buNone/>
            </a:pPr>
            <a:r>
              <a:rPr lang="fr-FR" b="0" dirty="0"/>
              <a:t>f. Gestion de la demi-pension</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26</a:t>
            </a:fld>
            <a:endParaRPr lang="fr-FR"/>
          </a:p>
        </p:txBody>
      </p:sp>
      <p:sp>
        <p:nvSpPr>
          <p:cNvPr id="8" name="Titre 5"/>
          <p:cNvSpPr txBox="1">
            <a:spLocks/>
          </p:cNvSpPr>
          <p:nvPr/>
        </p:nvSpPr>
        <p:spPr bwMode="gray">
          <a:xfrm>
            <a:off x="304998" y="848871"/>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Mesures à prendre</a:t>
            </a:r>
          </a:p>
        </p:txBody>
      </p:sp>
      <p:sp>
        <p:nvSpPr>
          <p:cNvPr id="13" name="Espace réservé du contenu 2"/>
          <p:cNvSpPr>
            <a:spLocks noGrp="1"/>
          </p:cNvSpPr>
          <p:nvPr>
            <p:ph idx="14"/>
          </p:nvPr>
        </p:nvSpPr>
        <p:spPr>
          <a:xfrm>
            <a:off x="360000" y="1370038"/>
            <a:ext cx="8424000" cy="3252295"/>
          </a:xfrm>
        </p:spPr>
        <p:txBody>
          <a:bodyPr/>
          <a:lstStyle/>
          <a:p>
            <a:pPr marL="171450" indent="-171450" algn="just">
              <a:buFont typeface="Arial" panose="020B0604020202020204" pitchFamily="34" charset="0"/>
              <a:buChar char="•"/>
            </a:pPr>
            <a:r>
              <a:rPr lang="fr-FR" sz="1200" dirty="0"/>
              <a:t>En cas de restauration à la cantine ou au réfectoire, concevoir l'organisation des temps de restauration et d'accès de manière à limiter au maximum les files d'attente et les croisements.</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dirty="0"/>
              <a:t>Prévoir une adaptation des modalités de distribution.</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dirty="0"/>
              <a:t>En cas de restauration dans la salle de classe, elle se fait sous la surveillance d'un adulte et sous forme de plateaux ou de paniers repas.</a:t>
            </a:r>
          </a:p>
          <a:p>
            <a:pPr algn="just"/>
            <a:endParaRPr lang="fr-FR" sz="1200" dirty="0"/>
          </a:p>
          <a:p>
            <a:pPr marL="171450" indent="-171450" algn="just">
              <a:buFont typeface="Arial" panose="020B0604020202020204" pitchFamily="34" charset="0"/>
              <a:buChar char="•"/>
            </a:pPr>
            <a:r>
              <a:rPr lang="fr-FR" sz="1200" dirty="0"/>
              <a:t>Nettoyer les tables, les chaises après les repas.</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dirty="0"/>
              <a:t>Organiser le lavage des mains avant et après chaque repas.</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dirty="0"/>
              <a:t> Pour les établissements secondaires : proscrire l’utilisation des distributeurs automatiques de boissons et confiseries ou prévoir SHA.</a:t>
            </a:r>
          </a:p>
        </p:txBody>
      </p:sp>
    </p:spTree>
    <p:extLst>
      <p:ext uri="{BB962C8B-B14F-4D97-AF65-F5344CB8AC3E}">
        <p14:creationId xmlns:p14="http://schemas.microsoft.com/office/powerpoint/2010/main" val="2705383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3501655" y="2237993"/>
            <a:ext cx="5282344" cy="2545507"/>
          </a:xfrm>
          <a:effectLst>
            <a:softEdge rad="31750"/>
          </a:effectLst>
        </p:spPr>
      </p:pic>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27</a:t>
            </a:fld>
            <a:endParaRPr lang="fr-FR" dirty="0"/>
          </a:p>
        </p:txBody>
      </p:sp>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g. La récréation</a:t>
            </a:r>
            <a:br>
              <a:rPr lang="fr-FR" dirty="0"/>
            </a:br>
            <a:br>
              <a:rPr lang="fr-FR" dirty="0"/>
            </a:br>
            <a:endParaRPr lang="fr-FR" dirty="0"/>
          </a:p>
        </p:txBody>
      </p:sp>
      <p:pic>
        <p:nvPicPr>
          <p:cNvPr id="6146" name="Picture 2" descr="C:\Users\ssoilmi\Documents\Protocole de réouverture des écoles et établissements scolaires\Vidéos protocoles\Photos\BOJ_MEN_Belliard200427_29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2040" y="2211517"/>
            <a:ext cx="3845545" cy="256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5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05297"/>
            <a:ext cx="5472000" cy="596482"/>
          </a:xfrm>
        </p:spPr>
        <p:txBody>
          <a:bodyPr vert="horz" lIns="0" tIns="0" rIns="0" bIns="0" rtlCol="0" anchor="t" anchorCtr="0">
            <a:noAutofit/>
          </a:bodyPr>
          <a:lstStyle/>
          <a:p>
            <a:pPr marL="0" indent="0">
              <a:buNone/>
            </a:pPr>
            <a:r>
              <a:rPr lang="fr-FR" dirty="0"/>
              <a:t>2. Fiche thématique</a:t>
            </a:r>
          </a:p>
          <a:p>
            <a:pPr marL="0" indent="0">
              <a:buNone/>
            </a:pPr>
            <a:r>
              <a:rPr lang="fr-FR" b="0" dirty="0"/>
              <a:t>g- La récréation</a:t>
            </a:r>
          </a:p>
        </p:txBody>
      </p:sp>
      <p:sp>
        <p:nvSpPr>
          <p:cNvPr id="3" name="Espace réservé du pied de page 2"/>
          <p:cNvSpPr>
            <a:spLocks noGrp="1"/>
          </p:cNvSpPr>
          <p:nvPr>
            <p:ph type="ftr" sz="quarter" idx="11"/>
          </p:nvPr>
        </p:nvSpPr>
        <p:spPr>
          <a:xfrm>
            <a:off x="360000" y="4783500"/>
            <a:ext cx="7033858" cy="360000"/>
          </a:xfrm>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28</a:t>
            </a:fld>
            <a:endParaRPr lang="fr-FR"/>
          </a:p>
        </p:txBody>
      </p:sp>
      <p:sp>
        <p:nvSpPr>
          <p:cNvPr id="13" name="Espace réservé du contenu 2"/>
          <p:cNvSpPr>
            <a:spLocks noGrp="1"/>
          </p:cNvSpPr>
          <p:nvPr>
            <p:ph idx="14"/>
          </p:nvPr>
        </p:nvSpPr>
        <p:spPr>
          <a:xfrm>
            <a:off x="490626" y="1445696"/>
            <a:ext cx="8424000" cy="3061768"/>
          </a:xfrm>
        </p:spPr>
        <p:txBody>
          <a:bodyPr/>
          <a:lstStyle/>
          <a:p>
            <a:pPr algn="just"/>
            <a:r>
              <a:rPr lang="fr-FR" sz="1100" dirty="0"/>
              <a:t>Eviter les croisements de classes ou de niveaux:</a:t>
            </a:r>
          </a:p>
          <a:p>
            <a:pPr lvl="2" algn="just"/>
            <a:r>
              <a:rPr lang="fr-FR" sz="1100" dirty="0"/>
              <a:t>Echelonner les temps de récréation ;</a:t>
            </a:r>
          </a:p>
          <a:p>
            <a:pPr lvl="2" algn="just"/>
            <a:r>
              <a:rPr lang="fr-FR" sz="1100" dirty="0"/>
              <a:t>Adapter les temps en fonction de l’effectif présent ;</a:t>
            </a:r>
          </a:p>
          <a:p>
            <a:pPr lvl="2" algn="just"/>
            <a:r>
              <a:rPr lang="fr-FR" sz="1100" dirty="0"/>
              <a:t>Organiser les plannings de récréation et définir les modalités de signalement de début et de fin de récréation.</a:t>
            </a:r>
          </a:p>
          <a:p>
            <a:pPr algn="just"/>
            <a:endParaRPr lang="fr-FR" sz="1100" dirty="0"/>
          </a:p>
          <a:p>
            <a:pPr algn="just"/>
            <a:r>
              <a:rPr lang="fr-FR" sz="1100" dirty="0"/>
              <a:t>Proscrire les jeux de contact et de ballon et tout ce qui implique des échanges d’objets, ainsi que les structures de jeux dont les surfaces de contact ne peuvent être désinfectées fréquemment.</a:t>
            </a:r>
          </a:p>
          <a:p>
            <a:pPr algn="just"/>
            <a:endParaRPr lang="fr-FR" sz="1100" dirty="0"/>
          </a:p>
          <a:p>
            <a:pPr algn="just"/>
            <a:r>
              <a:rPr lang="fr-FR" sz="1100" dirty="0"/>
              <a:t>Pour les écoles maternelles et élémentaires, proposer des jeux et activités qui permettent le respect des gestes barrières et la distanciation physique (privilégier des activités non dirigées limitant l'interaction entre les élèves).</a:t>
            </a:r>
          </a:p>
          <a:p>
            <a:pPr algn="just"/>
            <a:endParaRPr lang="fr-FR" sz="1100" dirty="0"/>
          </a:p>
          <a:p>
            <a:pPr algn="just"/>
            <a:r>
              <a:rPr lang="fr-FR" sz="1100" dirty="0"/>
              <a:t>Pour les établissements secondaires, condamner l'accès aux espaces collectifs intérieurs pour limiter le brassage entre les groupes d'élèves</a:t>
            </a:r>
          </a:p>
          <a:p>
            <a:pPr algn="just"/>
            <a:endParaRPr lang="fr-FR" sz="1100" dirty="0"/>
          </a:p>
          <a:p>
            <a:pPr algn="just"/>
            <a:r>
              <a:rPr lang="fr-FR" sz="1100" dirty="0"/>
              <a:t>Se laver les mains en début et fin de récréation (ou avec SHA).  </a:t>
            </a:r>
          </a:p>
        </p:txBody>
      </p:sp>
      <p:sp>
        <p:nvSpPr>
          <p:cNvPr id="14" name="Titre 5"/>
          <p:cNvSpPr>
            <a:spLocks noGrp="1"/>
          </p:cNvSpPr>
          <p:nvPr>
            <p:ph type="title"/>
          </p:nvPr>
        </p:nvSpPr>
        <p:spPr>
          <a:xfrm>
            <a:off x="359999" y="900000"/>
            <a:ext cx="8424000" cy="720000"/>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3157791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29</a:t>
            </a:fld>
            <a:endParaRPr lang="fr-FR" dirty="0"/>
          </a:p>
        </p:txBody>
      </p:sp>
      <p:sp>
        <p:nvSpPr>
          <p:cNvPr id="6" name="Titre 5"/>
          <p:cNvSpPr>
            <a:spLocks noGrp="1"/>
          </p:cNvSpPr>
          <p:nvPr>
            <p:ph type="title"/>
          </p:nvPr>
        </p:nvSpPr>
        <p:spPr>
          <a:xfrm>
            <a:off x="110247" y="737100"/>
            <a:ext cx="8424000" cy="4046400"/>
          </a:xfrm>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h. Activités sportives et culturelles</a:t>
            </a:r>
            <a:br>
              <a:rPr lang="fr-FR" dirty="0"/>
            </a:br>
            <a:br>
              <a:rPr lang="fr-FR" dirty="0"/>
            </a:br>
            <a:br>
              <a:rPr lang="fr-FR" dirty="0"/>
            </a:br>
            <a:br>
              <a:rPr lang="fr-FR" dirty="0"/>
            </a:br>
            <a:endParaRPr lang="fr-FR" dirty="0"/>
          </a:p>
        </p:txBody>
      </p:sp>
      <p:pic>
        <p:nvPicPr>
          <p:cNvPr id="1027" name="Picture 3" descr="C:\Users\ssoilmi\Documents\Protocole de réouverture des écoles et établissements scolaires\Vidéos protocoles\Photos\BOJ_MEN_DORLEAC200427_60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9992" y="1995686"/>
            <a:ext cx="4068239" cy="271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9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1"/>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tretch>
            <a:fillRect/>
          </a:stretch>
        </p:blipFill>
        <p:spPr>
          <a:xfrm>
            <a:off x="4309738" y="1805231"/>
            <a:ext cx="4474261" cy="2978269"/>
          </a:xfrm>
          <a:effectLst>
            <a:softEdge rad="12700"/>
          </a:effectLst>
        </p:spPr>
      </p:pic>
      <p:sp>
        <p:nvSpPr>
          <p:cNvPr id="6" name="Titre 5"/>
          <p:cNvSpPr>
            <a:spLocks noGrp="1"/>
          </p:cNvSpPr>
          <p:nvPr>
            <p:ph type="title"/>
          </p:nvPr>
        </p:nvSpPr>
        <p:spPr/>
        <p:txBody>
          <a:bodyPr/>
          <a:lstStyle/>
          <a:p>
            <a:pPr marL="0" indent="0">
              <a:buNone/>
            </a:pPr>
            <a:r>
              <a:rPr lang="fr-FR" sz="2550" dirty="0">
                <a:solidFill>
                  <a:srgbClr val="E1000F"/>
                </a:solidFill>
              </a:rPr>
              <a:t>1. Le protocole</a:t>
            </a:r>
          </a:p>
        </p:txBody>
      </p:sp>
      <p:sp>
        <p:nvSpPr>
          <p:cNvPr id="5" name="Espace réservé du pied de page 4"/>
          <p:cNvSpPr>
            <a:spLocks noGrp="1"/>
          </p:cNvSpPr>
          <p:nvPr>
            <p:ph type="ftr" sz="quarter" idx="11"/>
          </p:nvPr>
        </p:nvSpPr>
        <p:spPr>
          <a:xfrm>
            <a:off x="359999" y="4783500"/>
            <a:ext cx="6532413" cy="360000"/>
          </a:xfrm>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804738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9"/>
            <a:ext cx="5472000"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h. Les activités sportives et culturelles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30</a:t>
            </a:fld>
            <a:endParaRPr lang="fr-FR"/>
          </a:p>
        </p:txBody>
      </p:sp>
      <p:sp>
        <p:nvSpPr>
          <p:cNvPr id="13" name="Espace réservé du contenu 2"/>
          <p:cNvSpPr>
            <a:spLocks noGrp="1"/>
          </p:cNvSpPr>
          <p:nvPr>
            <p:ph idx="14"/>
          </p:nvPr>
        </p:nvSpPr>
        <p:spPr>
          <a:xfrm>
            <a:off x="442501" y="1301788"/>
            <a:ext cx="8424000" cy="3393224"/>
          </a:xfrm>
        </p:spPr>
        <p:txBody>
          <a:bodyPr/>
          <a:lstStyle/>
          <a:p>
            <a:endParaRPr lang="fr-FR" sz="1100" b="1" dirty="0">
              <a:solidFill>
                <a:srgbClr val="000091"/>
              </a:solidFill>
            </a:endParaRPr>
          </a:p>
          <a:p>
            <a:r>
              <a:rPr lang="fr-FR" sz="1100" b="1" dirty="0">
                <a:solidFill>
                  <a:srgbClr val="000091"/>
                </a:solidFill>
              </a:rPr>
              <a:t>ACTIVITES SPORTIVES</a:t>
            </a:r>
          </a:p>
          <a:p>
            <a:pPr lvl="2"/>
            <a:r>
              <a:rPr lang="fr-FR" sz="1100" dirty="0"/>
              <a:t> Limiter la pratique à des activités de basse intensité si distanciation non possible. La distanciation à respecter est de 5m pour la marche rapide et de 10m pour la course à pied</a:t>
            </a:r>
          </a:p>
          <a:p>
            <a:pPr lvl="2"/>
            <a:r>
              <a:rPr lang="fr-FR" sz="1100" dirty="0"/>
              <a:t> Proscrire les jeux de ballons, les sport de contacts et les sports collectifs</a:t>
            </a:r>
          </a:p>
          <a:p>
            <a:pPr lvl="2"/>
            <a:r>
              <a:rPr lang="fr-FR" sz="1100" dirty="0"/>
              <a:t> Proscrire l'utilisation de matériel sportif pouvant être manipulé par tous ou assurer une désinfection régulière adaptée.</a:t>
            </a:r>
          </a:p>
          <a:p>
            <a:pPr marL="360000" lvl="2" indent="0">
              <a:buNone/>
            </a:pPr>
            <a:endParaRPr lang="fr-FR" sz="1100" dirty="0"/>
          </a:p>
          <a:p>
            <a:pPr marL="360000" lvl="2" indent="0">
              <a:buNone/>
            </a:pPr>
            <a:endParaRPr lang="fr-FR" sz="1100" dirty="0"/>
          </a:p>
          <a:p>
            <a:r>
              <a:rPr lang="fr-FR" sz="1100" b="1" dirty="0">
                <a:solidFill>
                  <a:srgbClr val="000091"/>
                </a:solidFill>
              </a:rPr>
              <a:t>ACTIVITES CULTURELLES ET MANUELLES :</a:t>
            </a:r>
          </a:p>
          <a:p>
            <a:r>
              <a:rPr lang="fr-FR" sz="1100" dirty="0"/>
              <a:t>Pour les élèves des écoles maternelles et élémentaires :</a:t>
            </a:r>
          </a:p>
          <a:p>
            <a:pPr lvl="2"/>
            <a:r>
              <a:rPr lang="fr-FR" sz="1100" dirty="0"/>
              <a:t>Privilégier le matériel individuel ;</a:t>
            </a:r>
          </a:p>
          <a:p>
            <a:pPr lvl="2"/>
            <a:r>
              <a:rPr lang="fr-FR" sz="1100" dirty="0"/>
              <a:t>Privilégier les découvertes et la culture au travers des moyens audio visuels (projection des visites de musées virtuels....) ;</a:t>
            </a:r>
          </a:p>
          <a:p>
            <a:pPr lvl="2"/>
            <a:r>
              <a:rPr lang="fr-FR" sz="1100" dirty="0"/>
              <a:t>Adapter le fonctionnement des bibliothèques collectives en régulant la manipulation des livres par les élèves ;</a:t>
            </a:r>
          </a:p>
          <a:p>
            <a:pPr lvl="2"/>
            <a:r>
              <a:rPr lang="fr-FR" sz="1100" dirty="0"/>
              <a:t>Privilégier les lectures par l'enseignant pour limiter les manipulations des livres.</a:t>
            </a:r>
          </a:p>
          <a:p>
            <a:pPr marL="360000" lvl="2" indent="0">
              <a:buNone/>
            </a:pPr>
            <a:endParaRPr lang="fr-FR" sz="1100" dirty="0"/>
          </a:p>
          <a:p>
            <a:pPr indent="-72000"/>
            <a:r>
              <a:rPr lang="fr-FR" sz="1100" dirty="0"/>
              <a:t>Pour les établissements secondaires, adapter le fonctionnement des salles informatiques et des CDI en mettant à disposition du gel hydro alcoolique à l'entrée et en libre-service. Assurer une désinfection régulière adaptée.</a:t>
            </a:r>
          </a:p>
          <a:p>
            <a:pPr marL="360000" lvl="2" indent="0">
              <a:buNone/>
            </a:pPr>
            <a:endParaRPr lang="fr-FR" sz="1100" dirty="0"/>
          </a:p>
        </p:txBody>
      </p:sp>
      <p:sp>
        <p:nvSpPr>
          <p:cNvPr id="14" name="Titre 5"/>
          <p:cNvSpPr>
            <a:spLocks noGrp="1"/>
          </p:cNvSpPr>
          <p:nvPr>
            <p:ph type="title"/>
          </p:nvPr>
        </p:nvSpPr>
        <p:spPr>
          <a:xfrm>
            <a:off x="359999" y="900000"/>
            <a:ext cx="8424000" cy="375606"/>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123224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3565451" y="2268734"/>
            <a:ext cx="5218548" cy="2514765"/>
          </a:xfrm>
          <a:effectLst>
            <a:softEdge rad="31750"/>
          </a:effectLst>
        </p:spPr>
      </p:pic>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31</a:t>
            </a:fld>
            <a:endParaRPr lang="fr-FR" dirty="0"/>
          </a:p>
        </p:txBody>
      </p:sp>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i. Enseignements spécifiques</a:t>
            </a:r>
            <a:br>
              <a:rPr lang="fr-FR" dirty="0"/>
            </a:br>
            <a:br>
              <a:rPr lang="fr-FR" dirty="0"/>
            </a:br>
            <a:br>
              <a:rPr lang="fr-FR" dirty="0"/>
            </a:br>
            <a:endParaRPr lang="fr-FR" dirty="0"/>
          </a:p>
        </p:txBody>
      </p:sp>
      <p:pic>
        <p:nvPicPr>
          <p:cNvPr id="8" name="Espace réservé pour une 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3563888" y="2289233"/>
            <a:ext cx="5218548" cy="2514765"/>
          </a:xfrm>
          <a:prstGeom prst="rect">
            <a:avLst/>
          </a:prstGeom>
          <a:solidFill>
            <a:srgbClr val="E6E5F3"/>
          </a:solidFill>
          <a:effectLst>
            <a:softEdge rad="31750"/>
          </a:effectLst>
        </p:spPr>
      </p:pic>
    </p:spTree>
    <p:extLst>
      <p:ext uri="{BB962C8B-B14F-4D97-AF65-F5344CB8AC3E}">
        <p14:creationId xmlns:p14="http://schemas.microsoft.com/office/powerpoint/2010/main" val="2202250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26561"/>
            <a:ext cx="5472000"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i. Enseignements spécifiques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32</a:t>
            </a:fld>
            <a:endParaRPr lang="fr-FR"/>
          </a:p>
        </p:txBody>
      </p:sp>
      <p:sp>
        <p:nvSpPr>
          <p:cNvPr id="9" name="Titre 5"/>
          <p:cNvSpPr txBox="1">
            <a:spLocks/>
          </p:cNvSpPr>
          <p:nvPr/>
        </p:nvSpPr>
        <p:spPr bwMode="gray">
          <a:xfrm>
            <a:off x="359999" y="900000"/>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Mesures à prendre</a:t>
            </a:r>
          </a:p>
        </p:txBody>
      </p:sp>
      <p:sp>
        <p:nvSpPr>
          <p:cNvPr id="13" name="Espace réservé du contenu 2"/>
          <p:cNvSpPr>
            <a:spLocks noGrp="1"/>
          </p:cNvSpPr>
          <p:nvPr>
            <p:ph idx="14"/>
          </p:nvPr>
        </p:nvSpPr>
        <p:spPr>
          <a:xfrm>
            <a:off x="449376" y="1620000"/>
            <a:ext cx="8424000" cy="2574000"/>
          </a:xfrm>
        </p:spPr>
        <p:txBody>
          <a:bodyPr/>
          <a:lstStyle/>
          <a:p>
            <a:pPr algn="just"/>
            <a:r>
              <a:rPr lang="fr-FR" sz="1100" dirty="0"/>
              <a:t>Avant la réouverture des établissements scolaires, une réflexion doit être menée afin d’organiser les enseignements spécifiques pour que le </a:t>
            </a:r>
            <a:r>
              <a:rPr lang="fr-FR" sz="1100" b="1" dirty="0"/>
              <a:t>maintien de la distanciation physique </a:t>
            </a:r>
            <a:r>
              <a:rPr lang="fr-FR" sz="1100" dirty="0"/>
              <a:t>et le </a:t>
            </a:r>
            <a:r>
              <a:rPr lang="fr-FR" sz="1100" b="1" dirty="0"/>
              <a:t>non-partage</a:t>
            </a:r>
            <a:r>
              <a:rPr lang="fr-FR" sz="1100" dirty="0"/>
              <a:t> des espaces de travail soient assurés.</a:t>
            </a:r>
          </a:p>
          <a:p>
            <a:pPr algn="just"/>
            <a:endParaRPr lang="fr-FR" sz="1100" dirty="0"/>
          </a:p>
          <a:p>
            <a:pPr marL="0" lvl="2" indent="0" algn="just">
              <a:spcBef>
                <a:spcPts val="0"/>
              </a:spcBef>
              <a:spcAft>
                <a:spcPts val="500"/>
              </a:spcAft>
              <a:buNone/>
            </a:pPr>
            <a:r>
              <a:rPr lang="fr-FR" sz="1100" dirty="0"/>
              <a:t>Dans la mesure du possible, limiter au strict nécessaire le recours au matériel pédagogique manipulé par plusieurs élèves.</a:t>
            </a:r>
          </a:p>
          <a:p>
            <a:pPr marL="0" lvl="2" indent="0" algn="just">
              <a:spcBef>
                <a:spcPts val="0"/>
              </a:spcBef>
              <a:spcAft>
                <a:spcPts val="500"/>
              </a:spcAft>
              <a:buNone/>
            </a:pPr>
            <a:endParaRPr lang="fr-FR" sz="1100" dirty="0"/>
          </a:p>
          <a:p>
            <a:pPr marL="0" lvl="2" indent="0" algn="just">
              <a:spcBef>
                <a:spcPts val="0"/>
              </a:spcBef>
              <a:spcAft>
                <a:spcPts val="500"/>
              </a:spcAft>
              <a:buNone/>
            </a:pPr>
            <a:r>
              <a:rPr lang="fr-FR" sz="1100" dirty="0"/>
              <a:t>Privilégier des démonstrations par l'enseignant ou à l’aide de vidéos.</a:t>
            </a:r>
          </a:p>
          <a:p>
            <a:pPr marL="0" lvl="2" indent="0" algn="just">
              <a:spcBef>
                <a:spcPts val="0"/>
              </a:spcBef>
              <a:spcAft>
                <a:spcPts val="500"/>
              </a:spcAft>
              <a:buNone/>
            </a:pPr>
            <a:endParaRPr lang="fr-FR" sz="1100" dirty="0"/>
          </a:p>
          <a:p>
            <a:pPr marL="0" lvl="2" indent="0" algn="just">
              <a:spcBef>
                <a:spcPts val="0"/>
              </a:spcBef>
              <a:spcAft>
                <a:spcPts val="500"/>
              </a:spcAft>
              <a:buNone/>
            </a:pPr>
            <a:r>
              <a:rPr lang="fr-FR" sz="1100" dirty="0"/>
              <a:t>Si du matériel pédagogique mutualisé doit être utilisé : </a:t>
            </a:r>
          </a:p>
          <a:p>
            <a:pPr lvl="2" algn="just"/>
            <a:r>
              <a:rPr lang="fr-FR" sz="1100" dirty="0"/>
              <a:t>Organiser des activités individuelles pour éviter les échanges de matériel ;</a:t>
            </a:r>
          </a:p>
          <a:p>
            <a:pPr lvl="2" algn="just"/>
            <a:r>
              <a:rPr lang="fr-FR" sz="1100" dirty="0"/>
              <a:t>S’assurer que le matériel pédagogique est nettoyé et désinfecté après utilisation, si possible à l’aide d’une lingette désinfectante.</a:t>
            </a:r>
          </a:p>
        </p:txBody>
      </p:sp>
    </p:spTree>
    <p:extLst>
      <p:ext uri="{BB962C8B-B14F-4D97-AF65-F5344CB8AC3E}">
        <p14:creationId xmlns:p14="http://schemas.microsoft.com/office/powerpoint/2010/main" val="113173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j. Internats</a:t>
            </a:r>
            <a:br>
              <a:rPr lang="fr-FR" dirty="0"/>
            </a:br>
            <a:br>
              <a:rPr lang="fr-FR" dirty="0"/>
            </a:br>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33</a:t>
            </a:fld>
            <a:endParaRPr lang="fr-FR" dirty="0"/>
          </a:p>
        </p:txBody>
      </p:sp>
      <p:pic>
        <p:nvPicPr>
          <p:cNvPr id="7170" name="Picture 2" descr="C:\Users\ssoilmi\Documents\Protocole de réouverture des écoles et établissements scolaires\Vidéos protocoles\Photos\GEM070186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0" y="1923678"/>
            <a:ext cx="4240487" cy="283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436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26561"/>
            <a:ext cx="5472000" cy="596482"/>
          </a:xfrm>
        </p:spPr>
        <p:txBody>
          <a:bodyPr vert="horz" lIns="0" tIns="0" rIns="0" bIns="0" rtlCol="0" anchor="t" anchorCtr="0">
            <a:noAutofit/>
          </a:bodyPr>
          <a:lstStyle/>
          <a:p>
            <a:pPr marL="0" indent="0">
              <a:buNone/>
            </a:pPr>
            <a:r>
              <a:rPr lang="fr-FR" dirty="0"/>
              <a:t>2.Fiche thématique</a:t>
            </a:r>
          </a:p>
          <a:p>
            <a:pPr marL="0" lvl="1" indent="0">
              <a:buNone/>
            </a:pPr>
            <a:r>
              <a:rPr lang="fr-FR" dirty="0"/>
              <a:t>j. Internats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34</a:t>
            </a:fld>
            <a:endParaRPr lang="fr-FR"/>
          </a:p>
        </p:txBody>
      </p:sp>
      <p:sp>
        <p:nvSpPr>
          <p:cNvPr id="9" name="Titre 5"/>
          <p:cNvSpPr txBox="1">
            <a:spLocks/>
          </p:cNvSpPr>
          <p:nvPr/>
        </p:nvSpPr>
        <p:spPr bwMode="gray">
          <a:xfrm>
            <a:off x="359999" y="900000"/>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Mesures à prendre</a:t>
            </a:r>
          </a:p>
        </p:txBody>
      </p:sp>
      <p:sp>
        <p:nvSpPr>
          <p:cNvPr id="13" name="Espace réservé du contenu 2"/>
          <p:cNvSpPr>
            <a:spLocks noGrp="1"/>
          </p:cNvSpPr>
          <p:nvPr>
            <p:ph idx="14"/>
          </p:nvPr>
        </p:nvSpPr>
        <p:spPr>
          <a:xfrm>
            <a:off x="437819" y="1496482"/>
            <a:ext cx="8424000" cy="2574000"/>
          </a:xfrm>
        </p:spPr>
        <p:txBody>
          <a:bodyPr/>
          <a:lstStyle/>
          <a:p>
            <a:pPr algn="just"/>
            <a:r>
              <a:rPr lang="fr-FR" sz="1100" dirty="0"/>
              <a:t>Pour les élèves dont le retour à domicile quotidien est impossible. Privilégier un fonctionnement par semaine.</a:t>
            </a:r>
          </a:p>
          <a:p>
            <a:pPr algn="just"/>
            <a:endParaRPr lang="fr-FR" sz="1100" dirty="0"/>
          </a:p>
          <a:p>
            <a:pPr marL="0" lvl="2" indent="0" algn="just">
              <a:spcBef>
                <a:spcPts val="0"/>
              </a:spcBef>
              <a:spcAft>
                <a:spcPts val="500"/>
              </a:spcAft>
              <a:buNone/>
            </a:pPr>
            <a:r>
              <a:rPr lang="fr-FR" sz="1100" dirty="0"/>
              <a:t>Organiser le nettoyage de l’internat avant réouverture et quotidien ensuite.</a:t>
            </a:r>
          </a:p>
          <a:p>
            <a:pPr marL="0" lvl="2" indent="0" algn="just">
              <a:spcBef>
                <a:spcPts val="0"/>
              </a:spcBef>
              <a:spcAft>
                <a:spcPts val="500"/>
              </a:spcAft>
              <a:buNone/>
            </a:pPr>
            <a:endParaRPr lang="fr-FR" sz="1100" dirty="0"/>
          </a:p>
          <a:p>
            <a:pPr marL="0" lvl="2" indent="0" algn="just">
              <a:spcBef>
                <a:spcPts val="0"/>
              </a:spcBef>
              <a:spcAft>
                <a:spcPts val="500"/>
              </a:spcAft>
              <a:buNone/>
            </a:pPr>
            <a:r>
              <a:rPr lang="fr-FR" sz="1100" dirty="0"/>
              <a:t>Organiser l’internat de manière à respecter la distanciation physique.</a:t>
            </a:r>
          </a:p>
          <a:p>
            <a:pPr marL="603450" lvl="2" indent="-171450" algn="just">
              <a:buFont typeface="Courier New" panose="02070309020205020404" pitchFamily="49" charset="0"/>
              <a:buChar char="o"/>
            </a:pPr>
            <a:r>
              <a:rPr lang="fr-FR" sz="1100" dirty="0"/>
              <a:t>Répartir les chambres en fonction des effectifs. Attribuer des chambres individuelles ou, à défaut, entre élèves du même groupe.</a:t>
            </a:r>
          </a:p>
          <a:p>
            <a:pPr marL="603450" lvl="2" indent="-171450" algn="just">
              <a:buFont typeface="Courier New" panose="02070309020205020404" pitchFamily="49" charset="0"/>
              <a:buChar char="o"/>
            </a:pPr>
            <a:r>
              <a:rPr lang="fr-FR" sz="1100" dirty="0"/>
              <a:t>Renforcer la sensibilisation des élèves.</a:t>
            </a:r>
          </a:p>
          <a:p>
            <a:pPr marL="603450" lvl="2" indent="-171450" algn="just">
              <a:buFont typeface="Courier New" panose="02070309020205020404" pitchFamily="49" charset="0"/>
              <a:buChar char="o"/>
            </a:pPr>
            <a:r>
              <a:rPr lang="fr-FR" sz="1100" dirty="0"/>
              <a:t>Veiller au bon équipement des sanitaires notamment en savon liquide et le cas échant fournir aux élèves des solutions </a:t>
            </a:r>
            <a:r>
              <a:rPr lang="fr-FR" sz="1100" dirty="0" err="1"/>
              <a:t>hydroalcooliques</a:t>
            </a:r>
            <a:r>
              <a:rPr lang="fr-FR" sz="1100" dirty="0"/>
              <a:t> en quantité suffisante.</a:t>
            </a:r>
          </a:p>
          <a:p>
            <a:pPr marL="603450" lvl="2" indent="-171450" algn="just">
              <a:buFont typeface="Courier New" panose="02070309020205020404" pitchFamily="49" charset="0"/>
              <a:buChar char="o"/>
            </a:pPr>
            <a:r>
              <a:rPr lang="fr-FR" sz="1100" dirty="0"/>
              <a:t>Limiter les déplacements dans l’internat.</a:t>
            </a:r>
          </a:p>
          <a:p>
            <a:pPr marL="603450" lvl="2" indent="-171450" algn="just">
              <a:buFont typeface="Courier New" panose="02070309020205020404" pitchFamily="49" charset="0"/>
              <a:buChar char="o"/>
            </a:pPr>
            <a:r>
              <a:rPr lang="fr-FR" sz="1100" dirty="0"/>
              <a:t>Neutraliser le mobilier et matériel non nécessaires.</a:t>
            </a:r>
          </a:p>
          <a:p>
            <a:pPr marL="603450" lvl="2" indent="-171450" algn="just">
              <a:buFont typeface="Courier New" panose="02070309020205020404" pitchFamily="49" charset="0"/>
              <a:buChar char="o"/>
            </a:pPr>
            <a:endParaRPr lang="fr-FR" sz="1100" dirty="0"/>
          </a:p>
          <a:p>
            <a:pPr marL="0" lvl="2" indent="0" algn="just">
              <a:spcBef>
                <a:spcPts val="0"/>
              </a:spcBef>
              <a:spcAft>
                <a:spcPts val="500"/>
              </a:spcAft>
              <a:buNone/>
            </a:pPr>
            <a:r>
              <a:rPr lang="fr-FR" sz="1100" dirty="0"/>
              <a:t>Aérer et ventiler régulièrement les locaux.</a:t>
            </a:r>
          </a:p>
          <a:p>
            <a:pPr marL="0" lvl="2" indent="0" algn="just">
              <a:spcBef>
                <a:spcPts val="0"/>
              </a:spcBef>
              <a:spcAft>
                <a:spcPts val="500"/>
              </a:spcAft>
              <a:buNone/>
            </a:pPr>
            <a:endParaRPr lang="fr-FR" sz="1100" dirty="0"/>
          </a:p>
        </p:txBody>
      </p:sp>
    </p:spTree>
    <p:extLst>
      <p:ext uri="{BB962C8B-B14F-4D97-AF65-F5344CB8AC3E}">
        <p14:creationId xmlns:p14="http://schemas.microsoft.com/office/powerpoint/2010/main" val="1366285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p:sp>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k. Personnels</a:t>
            </a:r>
            <a:br>
              <a:rPr lang="fr-FR" dirty="0"/>
            </a:br>
            <a:br>
              <a:rPr lang="fr-FR" dirty="0"/>
            </a:br>
            <a:br>
              <a:rPr lang="fr-FR" dirty="0"/>
            </a:br>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35</a:t>
            </a:fld>
            <a:endParaRPr lang="fr-FR" dirty="0"/>
          </a:p>
        </p:txBody>
      </p:sp>
      <p:pic>
        <p:nvPicPr>
          <p:cNvPr id="2052" name="Picture 4" descr="C:\Users\ssoilmi\Documents\Protocole de réouverture des écoles et établissements scolaires\Vidéos protocoles\Photos\BOJ_MEN_Belliard200427_453.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51920" y="1491630"/>
            <a:ext cx="4855105" cy="3241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576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2529449" y="606146"/>
            <a:ext cx="6258384"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j. Gestion des effectifs globaux</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36</a:t>
            </a:fld>
            <a:endParaRPr lang="fr-FR"/>
          </a:p>
        </p:txBody>
      </p:sp>
      <p:sp>
        <p:nvSpPr>
          <p:cNvPr id="9" name="Titre 5"/>
          <p:cNvSpPr txBox="1">
            <a:spLocks/>
          </p:cNvSpPr>
          <p:nvPr/>
        </p:nvSpPr>
        <p:spPr bwMode="gray">
          <a:xfrm>
            <a:off x="359998" y="1029378"/>
            <a:ext cx="8784002"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Mesures à prendre</a:t>
            </a:r>
          </a:p>
        </p:txBody>
      </p:sp>
      <p:sp>
        <p:nvSpPr>
          <p:cNvPr id="13" name="Espace réservé du contenu 2"/>
          <p:cNvSpPr>
            <a:spLocks noGrp="1"/>
          </p:cNvSpPr>
          <p:nvPr>
            <p:ph idx="14"/>
          </p:nvPr>
        </p:nvSpPr>
        <p:spPr>
          <a:xfrm>
            <a:off x="359998" y="1389378"/>
            <a:ext cx="8424000" cy="3126588"/>
          </a:xfrm>
        </p:spPr>
        <p:txBody>
          <a:bodyPr/>
          <a:lstStyle/>
          <a:p>
            <a:endParaRPr lang="fr-FR" sz="1100" dirty="0"/>
          </a:p>
          <a:p>
            <a:r>
              <a:rPr lang="fr-FR" sz="1100" dirty="0"/>
              <a:t>Maintenir la distanciation physique dans les espaces de travail.</a:t>
            </a:r>
          </a:p>
          <a:p>
            <a:endParaRPr lang="fr-FR" sz="1100" dirty="0"/>
          </a:p>
          <a:p>
            <a:r>
              <a:rPr lang="fr-FR" sz="1100" dirty="0"/>
              <a:t>Assurer le nettoyage et la désinfection des espaces de travail.</a:t>
            </a:r>
          </a:p>
          <a:p>
            <a:endParaRPr lang="fr-FR" sz="1100" dirty="0"/>
          </a:p>
          <a:p>
            <a:r>
              <a:rPr lang="fr-FR" sz="1100" dirty="0"/>
              <a:t>Port du masque par le personnel lorsque la distanciation physique risque ne pas être respectée.</a:t>
            </a:r>
          </a:p>
          <a:p>
            <a:endParaRPr lang="fr-FR" sz="1100" dirty="0"/>
          </a:p>
          <a:p>
            <a:r>
              <a:rPr lang="fr-FR" sz="1100" dirty="0"/>
              <a:t>Informer, Communiquer et Former</a:t>
            </a:r>
          </a:p>
          <a:p>
            <a:pPr lvl="2"/>
            <a:r>
              <a:rPr lang="fr-FR" sz="1100" dirty="0"/>
              <a:t>Réunion le jour de la rentrée pour expliquer les différentes mesures de prévention à mettre en œuvre et ce qu’il conviendra de dire aux élèves. Dans la mesure du possible, mobiliser les personnels de santé de l’éducation nationale.</a:t>
            </a:r>
          </a:p>
          <a:p>
            <a:endParaRPr lang="fr-FR" sz="1100" dirty="0"/>
          </a:p>
          <a:p>
            <a:r>
              <a:rPr lang="fr-FR" sz="1100" dirty="0"/>
              <a:t>Accueil/Vie scolaire</a:t>
            </a:r>
          </a:p>
          <a:p>
            <a:pPr lvl="2"/>
            <a:r>
              <a:rPr lang="fr-FR" sz="1100" dirty="0"/>
              <a:t>Privilégier l’accueil des familles en extérieur ou espace ouvert en faisant respecter la distanciation physique (plus d’un mètre entre les personnes).</a:t>
            </a:r>
          </a:p>
          <a:p>
            <a:pPr lvl="2"/>
            <a:r>
              <a:rPr lang="fr-FR" sz="1100" dirty="0"/>
              <a:t>Privilégier la communication à distance.</a:t>
            </a:r>
          </a:p>
          <a:p>
            <a:endParaRPr lang="fr-FR" sz="1100" dirty="0"/>
          </a:p>
        </p:txBody>
      </p:sp>
    </p:spTree>
    <p:extLst>
      <p:ext uri="{BB962C8B-B14F-4D97-AF65-F5344CB8AC3E}">
        <p14:creationId xmlns:p14="http://schemas.microsoft.com/office/powerpoint/2010/main" val="3378152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95536" y="699542"/>
            <a:ext cx="8352928" cy="4046400"/>
          </a:xfrm>
          <a:noFill/>
          <a:ln w="10160">
            <a:noFill/>
          </a:ln>
        </p:spPr>
        <p:txBody>
          <a:bodyPr vert="horz" lIns="0" tIns="0" rIns="0" bIns="360000" rtlCol="0" anchor="ctr" anchorCtr="0">
            <a:noAutofit/>
          </a:bodyPr>
          <a:lstStyle/>
          <a:p>
            <a:pPr marL="0" indent="0">
              <a:buNone/>
            </a:pPr>
            <a:r>
              <a:rPr lang="fr-FR" sz="2550" dirty="0">
                <a:solidFill>
                  <a:srgbClr val="E1000F"/>
                </a:solidFill>
              </a:rPr>
              <a:t>3. PROCEDURE DE </a:t>
            </a:r>
            <a:br>
              <a:rPr lang="fr-FR" sz="2550" dirty="0">
                <a:solidFill>
                  <a:srgbClr val="E1000F"/>
                </a:solidFill>
              </a:rPr>
            </a:br>
            <a:r>
              <a:rPr lang="fr-FR" sz="2550" dirty="0">
                <a:solidFill>
                  <a:srgbClr val="E1000F"/>
                </a:solidFill>
              </a:rPr>
              <a:t>GESTION D’UN CAS </a:t>
            </a:r>
            <a:br>
              <a:rPr lang="fr-FR" sz="2550" dirty="0">
                <a:solidFill>
                  <a:srgbClr val="E1000F"/>
                </a:solidFill>
              </a:rPr>
            </a:br>
            <a:r>
              <a:rPr lang="fr-FR" sz="2550" dirty="0">
                <a:solidFill>
                  <a:srgbClr val="E1000F"/>
                </a:solidFill>
              </a:rPr>
              <a:t>COVID-19</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37</a:t>
            </a:fld>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pic>
        <p:nvPicPr>
          <p:cNvPr id="8195" name="Picture 3" descr="C:\Users\ssoilmi\Documents\Protocole de réouverture des écoles et établissements scolaires\Vidéos protocoles\Photos\BOJ_MEN_Belliard200427_095.jpg"/>
          <p:cNvPicPr>
            <a:picLocks noGrp="1" noChangeAspect="1" noChangeArrowheads="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bwMode="auto">
          <a:xfrm>
            <a:off x="3779912" y="2332046"/>
            <a:ext cx="4980276" cy="239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72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38</a:t>
            </a:fld>
            <a:endParaRPr lang="fr-FR" dirty="0"/>
          </a:p>
        </p:txBody>
      </p:sp>
      <p:sp>
        <p:nvSpPr>
          <p:cNvPr id="8" name="Espace réservé du texte 10"/>
          <p:cNvSpPr>
            <a:spLocks noGrp="1"/>
          </p:cNvSpPr>
          <p:nvPr>
            <p:ph type="body" sz="quarter" idx="13"/>
          </p:nvPr>
        </p:nvSpPr>
        <p:spPr>
          <a:xfrm>
            <a:off x="2529443" y="606146"/>
            <a:ext cx="6258384" cy="596482"/>
          </a:xfrm>
        </p:spPr>
        <p:txBody>
          <a:bodyPr vert="horz" lIns="0" tIns="0" rIns="0" bIns="0" rtlCol="0" anchor="t" anchorCtr="0">
            <a:noAutofit/>
          </a:bodyPr>
          <a:lstStyle/>
          <a:p>
            <a:pPr marL="0" indent="0">
              <a:buNone/>
            </a:pPr>
            <a:r>
              <a:rPr lang="fr-FR" dirty="0"/>
              <a:t>3. Procédure de gestion d’un cas Covid-19</a:t>
            </a:r>
          </a:p>
        </p:txBody>
      </p:sp>
      <p:sp>
        <p:nvSpPr>
          <p:cNvPr id="10" name="Espace réservé du contenu 2"/>
          <p:cNvSpPr>
            <a:spLocks noGrp="1"/>
          </p:cNvSpPr>
          <p:nvPr>
            <p:ph idx="14"/>
          </p:nvPr>
        </p:nvSpPr>
        <p:spPr>
          <a:xfrm>
            <a:off x="359999" y="1312755"/>
            <a:ext cx="8424000" cy="2305516"/>
          </a:xfrm>
        </p:spPr>
        <p:txBody>
          <a:bodyPr/>
          <a:lstStyle/>
          <a:p>
            <a:pPr algn="just"/>
            <a:r>
              <a:rPr lang="fr-FR" sz="1100" i="1" dirty="0"/>
              <a:t>Avant la réouverture des établissements scolaires, la procédure de gestion d'un cas suspect sera communiquée aux parents d'élèves et au personnel.</a:t>
            </a:r>
            <a:endParaRPr lang="fr-FR" sz="1100" dirty="0"/>
          </a:p>
          <a:p>
            <a:pPr algn="just"/>
            <a:r>
              <a:rPr lang="fr-FR" sz="1100" b="1" dirty="0"/>
              <a:t>Symptômes évocateurs : </a:t>
            </a:r>
            <a:r>
              <a:rPr lang="fr-FR" sz="1100" dirty="0"/>
              <a:t>toux, éternuement, essoufflement, mal de gorge, fatigue, troubles digestifs, sensation de fièvre).</a:t>
            </a:r>
          </a:p>
          <a:p>
            <a:pPr algn="just"/>
            <a:endParaRPr lang="fr-FR" sz="1100" dirty="0"/>
          </a:p>
          <a:p>
            <a:pPr lvl="2" algn="just"/>
            <a:r>
              <a:rPr lang="fr-FR" sz="1100" dirty="0"/>
              <a:t>La personne est immédiatement isolée avec un masque à l’infirmerie ou dans une pièce dédiée permettant sa surveillance dans l’attente de son retour à domicile ou de sa prise en charge médicale. Les gestes barrière sont impérativement respectés.</a:t>
            </a:r>
          </a:p>
          <a:p>
            <a:pPr lvl="2" algn="just"/>
            <a:endParaRPr lang="fr-FR" sz="1100" dirty="0"/>
          </a:p>
          <a:p>
            <a:pPr marL="360000" lvl="2" indent="0" algn="just">
              <a:buNone/>
            </a:pPr>
            <a:endParaRPr lang="fr-FR" sz="1100" dirty="0"/>
          </a:p>
          <a:p>
            <a:pPr lvl="2" algn="just"/>
            <a:r>
              <a:rPr lang="fr-FR" sz="1100" dirty="0"/>
              <a:t>La personne consulte son médecin traitant qui décidera de l’opportunité et les éventuelles modalités de dépistage. </a:t>
            </a:r>
          </a:p>
          <a:p>
            <a:pPr lvl="2" algn="just"/>
            <a:endParaRPr lang="fr-FR" sz="1100" dirty="0"/>
          </a:p>
          <a:p>
            <a:pPr lvl="2" algn="just"/>
            <a:endParaRPr lang="fr-FR" sz="1100" dirty="0"/>
          </a:p>
          <a:p>
            <a:pPr lvl="2" algn="just"/>
            <a:r>
              <a:rPr lang="fr-FR" sz="1100" dirty="0"/>
              <a:t>Les locaux occupés par la personne font l’objet d’un nettoyage approfondi.</a:t>
            </a:r>
          </a:p>
          <a:p>
            <a:pPr lvl="2" algn="just"/>
            <a:endParaRPr lang="fr-FR" sz="1100" dirty="0"/>
          </a:p>
          <a:p>
            <a:pPr lvl="2" algn="just"/>
            <a:endParaRPr lang="fr-FR" sz="1100" dirty="0"/>
          </a:p>
          <a:p>
            <a:pPr lvl="2" algn="just"/>
            <a:r>
              <a:rPr lang="fr-FR" sz="1100" dirty="0"/>
              <a:t>Poursuite stricte des gestes barrière.</a:t>
            </a:r>
          </a:p>
          <a:p>
            <a:pPr marL="0" lvl="2" indent="0" algn="just">
              <a:buNone/>
            </a:pPr>
            <a:endParaRPr lang="fr-FR" sz="1100" dirty="0"/>
          </a:p>
          <a:p>
            <a:pPr marL="0" lvl="2" indent="0" algn="just">
              <a:buNone/>
            </a:pPr>
            <a:r>
              <a:rPr lang="fr-FR" sz="1100" i="1" dirty="0"/>
              <a:t>La personne ne pourra revenir à l’école ou dans l’établissement qu’après un avis médical. </a:t>
            </a:r>
          </a:p>
        </p:txBody>
      </p:sp>
      <p:sp>
        <p:nvSpPr>
          <p:cNvPr id="13" name="Titre 5"/>
          <p:cNvSpPr txBox="1">
            <a:spLocks/>
          </p:cNvSpPr>
          <p:nvPr/>
        </p:nvSpPr>
        <p:spPr bwMode="gray">
          <a:xfrm>
            <a:off x="359999" y="900000"/>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PROCEDURE DE GESTION D’UN CAS SUSPECT</a:t>
            </a:r>
          </a:p>
        </p:txBody>
      </p:sp>
    </p:spTree>
    <p:extLst>
      <p:ext uri="{BB962C8B-B14F-4D97-AF65-F5344CB8AC3E}">
        <p14:creationId xmlns:p14="http://schemas.microsoft.com/office/powerpoint/2010/main" val="137036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39</a:t>
            </a:fld>
            <a:endParaRPr lang="fr-FR" dirty="0"/>
          </a:p>
        </p:txBody>
      </p:sp>
      <p:sp>
        <p:nvSpPr>
          <p:cNvPr id="7" name="Titre 5"/>
          <p:cNvSpPr txBox="1">
            <a:spLocks/>
          </p:cNvSpPr>
          <p:nvPr/>
        </p:nvSpPr>
        <p:spPr bwMode="gray">
          <a:xfrm>
            <a:off x="359999" y="900000"/>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PROCEDURE DE GESTION D’UN CAS POSITIF</a:t>
            </a:r>
          </a:p>
        </p:txBody>
      </p:sp>
      <p:sp>
        <p:nvSpPr>
          <p:cNvPr id="9" name="Espace réservé du texte 10"/>
          <p:cNvSpPr>
            <a:spLocks noGrp="1"/>
          </p:cNvSpPr>
          <p:nvPr>
            <p:ph type="body" sz="quarter" idx="13"/>
          </p:nvPr>
        </p:nvSpPr>
        <p:spPr>
          <a:xfrm>
            <a:off x="2529443" y="606146"/>
            <a:ext cx="6258384" cy="596482"/>
          </a:xfrm>
        </p:spPr>
        <p:txBody>
          <a:bodyPr vert="horz" lIns="0" tIns="0" rIns="0" bIns="0" rtlCol="0" anchor="t" anchorCtr="0">
            <a:noAutofit/>
          </a:bodyPr>
          <a:lstStyle/>
          <a:p>
            <a:pPr marL="0" indent="0">
              <a:buNone/>
            </a:pPr>
            <a:r>
              <a:rPr lang="fr-FR" dirty="0"/>
              <a:t>3. Procédure de gestion d’un cas Covid-19</a:t>
            </a:r>
          </a:p>
        </p:txBody>
      </p:sp>
      <p:sp>
        <p:nvSpPr>
          <p:cNvPr id="13" name="Espace réservé du contenu 2"/>
          <p:cNvSpPr>
            <a:spLocks noGrp="1"/>
          </p:cNvSpPr>
          <p:nvPr>
            <p:ph idx="14"/>
          </p:nvPr>
        </p:nvSpPr>
        <p:spPr>
          <a:xfrm>
            <a:off x="421876" y="1496482"/>
            <a:ext cx="8547754" cy="3229384"/>
          </a:xfrm>
        </p:spPr>
        <p:txBody>
          <a:bodyPr/>
          <a:lstStyle/>
          <a:p>
            <a:pPr algn="just"/>
            <a:endParaRPr lang="fr-FR" sz="1100" dirty="0"/>
          </a:p>
          <a:p>
            <a:pPr algn="just"/>
            <a:r>
              <a:rPr lang="fr-FR" sz="1100" b="1" dirty="0"/>
              <a:t>En cas de test positif</a:t>
            </a:r>
            <a:r>
              <a:rPr lang="fr-FR" sz="1100" dirty="0"/>
              <a:t> :</a:t>
            </a:r>
          </a:p>
          <a:p>
            <a:pPr algn="just"/>
            <a:endParaRPr lang="fr-FR" sz="1100" dirty="0"/>
          </a:p>
          <a:p>
            <a:pPr marL="171450" lvl="0" indent="-171450" algn="just">
              <a:buFont typeface="Arial" panose="020B0604020202020204" pitchFamily="34" charset="0"/>
              <a:buChar char="•"/>
            </a:pPr>
            <a:r>
              <a:rPr lang="fr-FR" sz="1100" dirty="0"/>
              <a:t>Les services académiques sont immédiatement informés et se rapprochent sans délai des autorités sanitaires et de la collectivité de rattachement. </a:t>
            </a:r>
          </a:p>
          <a:p>
            <a:pPr algn="just"/>
            <a:r>
              <a:rPr lang="fr-FR" sz="1100" dirty="0"/>
              <a:t> </a:t>
            </a:r>
          </a:p>
          <a:p>
            <a:pPr marL="171450" lvl="0" indent="-171450" algn="just">
              <a:buFont typeface="Arial" panose="020B0604020202020204" pitchFamily="34" charset="0"/>
              <a:buChar char="•"/>
            </a:pPr>
            <a:r>
              <a:rPr lang="fr-FR" sz="1100" dirty="0"/>
              <a:t>Les modalités d’identification et de dépistage des cas contacts ainsi que les modalités d’éviction sont définies par les autorités sanitaires en lien avec les autorités académiques. Des décisions de quatorzaine, de fermeture de classe, de niveau ou d’école pourront être prises par ces dernières.</a:t>
            </a:r>
          </a:p>
          <a:p>
            <a:pPr algn="just"/>
            <a:r>
              <a:rPr lang="fr-FR" sz="1100" dirty="0"/>
              <a:t> </a:t>
            </a:r>
          </a:p>
          <a:p>
            <a:pPr marL="171450" lvl="0" indent="-171450" algn="just">
              <a:buFont typeface="Arial" panose="020B0604020202020204" pitchFamily="34" charset="0"/>
              <a:buChar char="•"/>
            </a:pPr>
            <a:r>
              <a:rPr lang="fr-FR" sz="1100" dirty="0"/>
              <a:t>Les locaux occupés et objets potentiellement touchés par la personne dans les 48h qui précédent son isolement font l’objet d’un nettoyage approfondi minutieux.</a:t>
            </a:r>
          </a:p>
          <a:p>
            <a:pPr algn="just"/>
            <a:r>
              <a:rPr lang="fr-FR" sz="1100" dirty="0"/>
              <a:t> </a:t>
            </a:r>
          </a:p>
          <a:p>
            <a:pPr marL="171450" lvl="0" indent="-171450" algn="just">
              <a:buFont typeface="Arial" panose="020B0604020202020204" pitchFamily="34" charset="0"/>
              <a:buChar char="•"/>
            </a:pPr>
            <a:r>
              <a:rPr lang="fr-FR" sz="1100" dirty="0"/>
              <a:t>Les personnels et les parents des élèves ayant pu rentrer en contact avec la personne malade sont informés.</a:t>
            </a:r>
          </a:p>
          <a:p>
            <a:pPr algn="just"/>
            <a:endParaRPr lang="fr-FR" sz="1100" dirty="0"/>
          </a:p>
          <a:p>
            <a:pPr lvl="2" algn="just"/>
            <a:endParaRPr lang="fr-FR" sz="1100" dirty="0"/>
          </a:p>
        </p:txBody>
      </p:sp>
    </p:spTree>
    <p:extLst>
      <p:ext uri="{BB962C8B-B14F-4D97-AF65-F5344CB8AC3E}">
        <p14:creationId xmlns:p14="http://schemas.microsoft.com/office/powerpoint/2010/main" val="173459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9479"/>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a. Le contexte</a:t>
            </a:r>
          </a:p>
          <a:p>
            <a:pPr marL="0" indent="0">
              <a:buNone/>
            </a:pPr>
            <a:r>
              <a:rPr lang="fr-FR" sz="1400" dirty="0">
                <a:solidFill>
                  <a:srgbClr val="C00000"/>
                </a:solidFill>
              </a:rPr>
              <a:t>	</a:t>
            </a:r>
            <a:endParaRPr lang="fr-FR" sz="1400" b="0" dirty="0">
              <a:solidFill>
                <a:srgbClr val="C00000"/>
              </a:solidFill>
            </a:endParaRPr>
          </a:p>
        </p:txBody>
      </p:sp>
      <p:sp>
        <p:nvSpPr>
          <p:cNvPr id="3" name="Espace réservé du pied de page 2"/>
          <p:cNvSpPr>
            <a:spLocks noGrp="1"/>
          </p:cNvSpPr>
          <p:nvPr>
            <p:ph type="ftr" sz="quarter" idx="11"/>
          </p:nvPr>
        </p:nvSpPr>
        <p:spPr>
          <a:xfrm>
            <a:off x="360000" y="4783500"/>
            <a:ext cx="6571742" cy="360000"/>
          </a:xfrm>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a:p>
        </p:txBody>
      </p:sp>
      <p:sp>
        <p:nvSpPr>
          <p:cNvPr id="14" name="Titre 9"/>
          <p:cNvSpPr txBox="1">
            <a:spLocks/>
          </p:cNvSpPr>
          <p:nvPr/>
        </p:nvSpPr>
        <p:spPr bwMode="gray">
          <a:xfrm>
            <a:off x="619404" y="752279"/>
            <a:ext cx="8424000" cy="46368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Stratégie de </a:t>
            </a:r>
            <a:r>
              <a:rPr lang="fr-FR" dirty="0" err="1">
                <a:solidFill>
                  <a:srgbClr val="E1000F"/>
                </a:solidFill>
              </a:rPr>
              <a:t>déconfinement</a:t>
            </a:r>
            <a:r>
              <a:rPr lang="fr-FR" dirty="0">
                <a:solidFill>
                  <a:srgbClr val="E1000F"/>
                </a:solidFill>
              </a:rPr>
              <a:t> </a:t>
            </a:r>
          </a:p>
        </p:txBody>
      </p:sp>
      <p:sp>
        <p:nvSpPr>
          <p:cNvPr id="15" name="Espace réservé du contenu 11"/>
          <p:cNvSpPr txBox="1">
            <a:spLocks/>
          </p:cNvSpPr>
          <p:nvPr/>
        </p:nvSpPr>
        <p:spPr bwMode="gray">
          <a:xfrm>
            <a:off x="619404" y="1348761"/>
            <a:ext cx="8424000" cy="353364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endParaRPr lang="fr-FR" sz="1100" dirty="0"/>
          </a:p>
          <a:p>
            <a:pPr lvl="1" algn="just"/>
            <a:r>
              <a:rPr lang="fr-FR" sz="1100" dirty="0"/>
              <a:t> Fermeture des écoles, collèges et lycées depuis le 16 mars 2020. </a:t>
            </a:r>
          </a:p>
          <a:p>
            <a:pPr lvl="1" algn="just"/>
            <a:endParaRPr lang="fr-FR" sz="1100" dirty="0"/>
          </a:p>
          <a:p>
            <a:pPr lvl="1" algn="just"/>
            <a:r>
              <a:rPr lang="fr-FR" sz="1100" dirty="0"/>
              <a:t> Réouverture progressive à compter du 11 mai 2020 pour les écoles et du 18 mai 2020 pour une partie des collèges.</a:t>
            </a:r>
          </a:p>
          <a:p>
            <a:pPr marL="180000" lvl="1" indent="0" algn="just">
              <a:buNone/>
            </a:pPr>
            <a:r>
              <a:rPr lang="fr-FR" sz="1100" dirty="0"/>
              <a:t> </a:t>
            </a:r>
          </a:p>
          <a:p>
            <a:pPr lvl="1" algn="just"/>
            <a:r>
              <a:rPr lang="fr-FR" sz="1100" dirty="0"/>
              <a:t> Stratégie de </a:t>
            </a:r>
            <a:r>
              <a:rPr lang="fr-FR" sz="1100" dirty="0" err="1"/>
              <a:t>déconfinement</a:t>
            </a:r>
            <a:r>
              <a:rPr lang="fr-FR" sz="1100" dirty="0"/>
              <a:t> (réouverture progressive sur la base du volontariat)</a:t>
            </a:r>
          </a:p>
          <a:p>
            <a:pPr lvl="2" algn="just">
              <a:buFont typeface="Courier New" panose="02070309020205020404" pitchFamily="49" charset="0"/>
              <a:buChar char="o"/>
            </a:pPr>
            <a:r>
              <a:rPr lang="fr-FR" sz="1100" dirty="0"/>
              <a:t> à partir du 11 mai 2020 pour les écoles maternelles et élémentaires ;</a:t>
            </a:r>
          </a:p>
          <a:p>
            <a:pPr lvl="2" algn="just">
              <a:buFont typeface="Courier New" panose="02070309020205020404" pitchFamily="49" charset="0"/>
              <a:buChar char="o"/>
            </a:pPr>
            <a:r>
              <a:rPr lang="fr-FR" sz="1100" dirty="0"/>
              <a:t> à partir du 18 mai 2020 pour les collèges des départements « verts » (en commençant par les élèves de 6</a:t>
            </a:r>
            <a:r>
              <a:rPr lang="fr-FR" sz="1100" baseline="30000" dirty="0"/>
              <a:t>ème</a:t>
            </a:r>
            <a:r>
              <a:rPr lang="fr-FR" sz="1100" dirty="0"/>
              <a:t> et de 5</a:t>
            </a:r>
            <a:r>
              <a:rPr lang="fr-FR" sz="1100" baseline="30000" dirty="0"/>
              <a:t>ème</a:t>
            </a:r>
            <a:r>
              <a:rPr lang="fr-FR" sz="1100" dirty="0"/>
              <a:t>) ;</a:t>
            </a:r>
          </a:p>
          <a:p>
            <a:pPr lvl="2" algn="just">
              <a:buFont typeface="Courier New" panose="02070309020205020404" pitchFamily="49" charset="0"/>
              <a:buChar char="o"/>
            </a:pPr>
            <a:r>
              <a:rPr lang="fr-FR" sz="1100" dirty="0"/>
              <a:t> à l’étude fin mai 2020 pour les collèges des départements « rouges » et les lycées.</a:t>
            </a:r>
          </a:p>
        </p:txBody>
      </p:sp>
    </p:spTree>
    <p:extLst>
      <p:ext uri="{BB962C8B-B14F-4D97-AF65-F5344CB8AC3E}">
        <p14:creationId xmlns:p14="http://schemas.microsoft.com/office/powerpoint/2010/main" val="411824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9479"/>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b. Objectifs et composition</a:t>
            </a:r>
          </a:p>
          <a:p>
            <a:pPr marL="0" indent="0">
              <a:buNone/>
            </a:pPr>
            <a:r>
              <a:rPr lang="fr-FR" sz="1400" dirty="0">
                <a:solidFill>
                  <a:srgbClr val="C00000"/>
                </a:solidFill>
              </a:rPr>
              <a:t>	</a:t>
            </a:r>
            <a:endParaRPr lang="fr-FR" sz="1400" b="0" dirty="0">
              <a:solidFill>
                <a:srgbClr val="C00000"/>
              </a:solidFill>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a:p>
        </p:txBody>
      </p:sp>
      <p:sp>
        <p:nvSpPr>
          <p:cNvPr id="14" name="Titre 9"/>
          <p:cNvSpPr txBox="1">
            <a:spLocks/>
          </p:cNvSpPr>
          <p:nvPr/>
        </p:nvSpPr>
        <p:spPr bwMode="gray">
          <a:xfrm>
            <a:off x="619404" y="752279"/>
            <a:ext cx="8424000" cy="46368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Le protocole sanitaire : </a:t>
            </a:r>
          </a:p>
        </p:txBody>
      </p:sp>
      <p:sp>
        <p:nvSpPr>
          <p:cNvPr id="15" name="Espace réservé du contenu 11"/>
          <p:cNvSpPr txBox="1">
            <a:spLocks/>
          </p:cNvSpPr>
          <p:nvPr/>
        </p:nvSpPr>
        <p:spPr bwMode="gray">
          <a:xfrm>
            <a:off x="505913" y="1259891"/>
            <a:ext cx="8424000" cy="353364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100" b="1" dirty="0"/>
              <a:t>Objectif : </a:t>
            </a:r>
            <a:r>
              <a:rPr lang="fr-FR" sz="1100" dirty="0"/>
              <a:t>présenter  les modalités pratiques de réouverture et de fonctionnement dans le respect strict des prescriptions émises par les autorités sanitaires.</a:t>
            </a:r>
          </a:p>
          <a:p>
            <a:pPr lvl="1" algn="just"/>
            <a:r>
              <a:rPr lang="fr-FR" sz="1100" b="1" dirty="0"/>
              <a:t> Cibles : </a:t>
            </a:r>
            <a:r>
              <a:rPr lang="fr-FR" sz="1100" dirty="0"/>
              <a:t>collectivités territoriales, services académiques, personnels de direction ainsi que l’ensemble des membres de la communauté éducative.</a:t>
            </a:r>
          </a:p>
          <a:p>
            <a:pPr lvl="1" algn="just"/>
            <a:r>
              <a:rPr lang="fr-FR" sz="1100" b="1" dirty="0"/>
              <a:t> Composition :</a:t>
            </a:r>
          </a:p>
          <a:p>
            <a:pPr marL="987425" lvl="1" indent="-71438" algn="just"/>
            <a:r>
              <a:rPr lang="fr-FR" sz="1100" b="1" dirty="0"/>
              <a:t>Deux guides : </a:t>
            </a:r>
            <a:r>
              <a:rPr lang="fr-FR" sz="1100" dirty="0"/>
              <a:t>un guide pour les écoles maternelles et élémentaire et un autre pour les collèges et les lycées</a:t>
            </a:r>
          </a:p>
          <a:p>
            <a:pPr marL="987425" lvl="1" indent="-71438" algn="just"/>
            <a:r>
              <a:rPr lang="fr-FR" sz="1100" b="1" dirty="0"/>
              <a:t>Supports de communication : </a:t>
            </a:r>
            <a:r>
              <a:rPr lang="fr-FR" sz="1100" dirty="0"/>
              <a:t>Affiches, vidéos, fiches.</a:t>
            </a:r>
          </a:p>
          <a:p>
            <a:pPr lvl="1" algn="just"/>
            <a:r>
              <a:rPr lang="fr-FR" sz="1100" dirty="0"/>
              <a:t>Guides issus des travaux d’un groupe technique composés d’agents de collectivités territoriales, de services académiques, d’inspecteur de l’éducation nationale, de directeur d’école et d’experts avec le concours du Bureau Veritas.</a:t>
            </a:r>
          </a:p>
          <a:p>
            <a:pPr lvl="1" algn="just"/>
            <a:r>
              <a:rPr lang="fr-FR" sz="1100" b="1" dirty="0"/>
              <a:t> Composition des guides :</a:t>
            </a:r>
          </a:p>
          <a:p>
            <a:pPr lvl="2" algn="just">
              <a:buFont typeface="Courier New" panose="02070309020205020404" pitchFamily="49" charset="0"/>
              <a:buChar char="o"/>
            </a:pPr>
            <a:r>
              <a:rPr lang="fr-FR" sz="1100" dirty="0"/>
              <a:t> Présentation des 5 fondamentaux ;</a:t>
            </a:r>
          </a:p>
          <a:p>
            <a:pPr lvl="2" algn="just">
              <a:buFont typeface="Courier New" panose="02070309020205020404" pitchFamily="49" charset="0"/>
              <a:buChar char="o"/>
            </a:pPr>
            <a:r>
              <a:rPr lang="fr-FR" sz="1100" dirty="0"/>
              <a:t> Evaluation de la capacité d’accueil ;</a:t>
            </a:r>
          </a:p>
          <a:p>
            <a:pPr lvl="2" algn="just">
              <a:buFont typeface="Courier New" panose="02070309020205020404" pitchFamily="49" charset="0"/>
              <a:buChar char="o"/>
            </a:pPr>
            <a:r>
              <a:rPr lang="fr-FR" sz="1100" dirty="0"/>
              <a:t> Fiches thématiques déclinant les mesures à prendre et les modalités de contrôle.</a:t>
            </a:r>
          </a:p>
          <a:p>
            <a:pPr marL="180000" lvl="1" indent="0" algn="just">
              <a:buNone/>
            </a:pPr>
            <a:endParaRPr lang="fr-FR" sz="1300" dirty="0"/>
          </a:p>
          <a:p>
            <a:pPr marL="180000" lvl="1" indent="0" algn="just">
              <a:buNone/>
            </a:pPr>
            <a:endParaRPr lang="fr-FR" sz="1300" dirty="0"/>
          </a:p>
        </p:txBody>
      </p:sp>
      <p:sp>
        <p:nvSpPr>
          <p:cNvPr id="8" name="Espace réservé du pied de page 20"/>
          <p:cNvSpPr>
            <a:spLocks noGrp="1"/>
          </p:cNvSpPr>
          <p:nvPr>
            <p:ph type="ftr" sz="quarter" idx="11"/>
          </p:nvPr>
        </p:nvSpPr>
        <p:spPr>
          <a:xfrm>
            <a:off x="359999" y="4783500"/>
            <a:ext cx="6453755" cy="360000"/>
          </a:xfrm>
        </p:spPr>
        <p:txBody>
          <a:bodyPr/>
          <a:lstStyle/>
          <a:p>
            <a:r>
              <a:rPr lang="fr-FR" sz="8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71045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9479"/>
            <a:ext cx="5472000" cy="596482"/>
          </a:xfrm>
        </p:spPr>
        <p:txBody>
          <a:bodyPr vert="horz" lIns="0" tIns="0" rIns="0" bIns="0" rtlCol="0" anchor="t" anchorCtr="0">
            <a:noAutofit/>
          </a:bodyPr>
          <a:lstStyle/>
          <a:p>
            <a:pPr marL="0" lvl="1" indent="0">
              <a:buNone/>
            </a:pPr>
            <a:r>
              <a:rPr lang="fr-FR" b="1"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a:p>
        </p:txBody>
      </p:sp>
      <p:sp>
        <p:nvSpPr>
          <p:cNvPr id="14" name="Titre 9"/>
          <p:cNvSpPr txBox="1">
            <a:spLocks/>
          </p:cNvSpPr>
          <p:nvPr/>
        </p:nvSpPr>
        <p:spPr bwMode="gray">
          <a:xfrm>
            <a:off x="360000" y="1517850"/>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Les 5 fondamentaux du protocole sanitaire :</a:t>
            </a:r>
          </a:p>
        </p:txBody>
      </p:sp>
      <p:sp>
        <p:nvSpPr>
          <p:cNvPr id="15" name="Espace réservé du contenu 11"/>
          <p:cNvSpPr txBox="1">
            <a:spLocks/>
          </p:cNvSpPr>
          <p:nvPr/>
        </p:nvSpPr>
        <p:spPr bwMode="gray">
          <a:xfrm>
            <a:off x="512398" y="1988400"/>
            <a:ext cx="8424000" cy="2574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400" dirty="0"/>
          </a:p>
          <a:p>
            <a:pPr lvl="1"/>
            <a:r>
              <a:rPr lang="fr-FR" sz="1100" b="1" dirty="0">
                <a:solidFill>
                  <a:srgbClr val="000091"/>
                </a:solidFill>
              </a:rPr>
              <a:t> Le maintien de la distanciation physique ;</a:t>
            </a:r>
          </a:p>
          <a:p>
            <a:pPr lvl="1"/>
            <a:r>
              <a:rPr lang="fr-FR" sz="1100" b="1" dirty="0">
                <a:solidFill>
                  <a:srgbClr val="000091"/>
                </a:solidFill>
              </a:rPr>
              <a:t> L’application des gestes barrière ;</a:t>
            </a:r>
          </a:p>
          <a:p>
            <a:pPr lvl="1"/>
            <a:r>
              <a:rPr lang="fr-FR" sz="1100" b="1" dirty="0">
                <a:solidFill>
                  <a:srgbClr val="000091"/>
                </a:solidFill>
              </a:rPr>
              <a:t> La limitation du brassage des élèves ;</a:t>
            </a:r>
          </a:p>
          <a:p>
            <a:pPr lvl="1"/>
            <a:r>
              <a:rPr lang="fr-FR" sz="1100" b="1" dirty="0">
                <a:solidFill>
                  <a:srgbClr val="000091"/>
                </a:solidFill>
              </a:rPr>
              <a:t> Le nettoyage et la désinfection des locaux et des matériels ;</a:t>
            </a:r>
          </a:p>
          <a:p>
            <a:pPr lvl="1"/>
            <a:r>
              <a:rPr lang="fr-FR" sz="1100" b="1" dirty="0">
                <a:solidFill>
                  <a:srgbClr val="000091"/>
                </a:solidFill>
              </a:rPr>
              <a:t> La formation, l’information et la communication.</a:t>
            </a:r>
          </a:p>
        </p:txBody>
      </p:sp>
      <p:sp>
        <p:nvSpPr>
          <p:cNvPr id="8"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136689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9475"/>
            <a:ext cx="5472000" cy="596482"/>
          </a:xfrm>
        </p:spPr>
        <p:txBody>
          <a:bodyPr vert="horz" lIns="0" tIns="0" rIns="0" bIns="0" rtlCol="0" anchor="t" anchorCtr="0">
            <a:noAutofit/>
          </a:bodyPr>
          <a:lstStyle/>
          <a:p>
            <a:pPr marL="0" lvl="1" indent="0">
              <a:buNone/>
            </a:pPr>
            <a:r>
              <a:rPr lang="fr-FR" b="1"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a:p>
        </p:txBody>
      </p:sp>
      <p:sp>
        <p:nvSpPr>
          <p:cNvPr id="10" name="Espace réservé du contenu 2"/>
          <p:cNvSpPr txBox="1">
            <a:spLocks/>
          </p:cNvSpPr>
          <p:nvPr/>
        </p:nvSpPr>
        <p:spPr bwMode="gray">
          <a:xfrm>
            <a:off x="742388" y="2091408"/>
            <a:ext cx="8141760" cy="255606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100" dirty="0"/>
              <a:t>Ce principe de maintien de distanciation physique d’au moins </a:t>
            </a:r>
            <a:r>
              <a:rPr lang="fr-FR" sz="1100" b="1" dirty="0"/>
              <a:t>1m entre chaque personne </a:t>
            </a:r>
            <a:r>
              <a:rPr lang="fr-FR" sz="1100" dirty="0"/>
              <a:t>permet d’éviter:</a:t>
            </a:r>
          </a:p>
          <a:p>
            <a:pPr lvl="2" algn="just"/>
            <a:r>
              <a:rPr lang="fr-FR" sz="1100" dirty="0"/>
              <a:t> les contacts directs ;</a:t>
            </a:r>
          </a:p>
          <a:p>
            <a:pPr lvl="2" algn="just"/>
            <a:r>
              <a:rPr lang="fr-FR" sz="1100" dirty="0"/>
              <a:t> une contamination respiratoire ou par « gouttelettes »,</a:t>
            </a:r>
          </a:p>
          <a:p>
            <a:pPr algn="just"/>
            <a:endParaRPr lang="fr-FR" sz="1100" dirty="0"/>
          </a:p>
          <a:p>
            <a:pPr algn="just"/>
            <a:r>
              <a:rPr lang="fr-FR" sz="1100" dirty="0"/>
              <a:t>Principe à décliner dans tous les contextes et dans tous les espaces</a:t>
            </a:r>
          </a:p>
          <a:p>
            <a:pPr algn="just"/>
            <a:endParaRPr lang="fr-FR" sz="1100" b="1" dirty="0"/>
          </a:p>
          <a:p>
            <a:pPr algn="just"/>
            <a:endParaRPr lang="fr-FR" sz="1100" dirty="0"/>
          </a:p>
          <a:p>
            <a:pPr algn="just"/>
            <a:r>
              <a:rPr lang="fr-FR" sz="1100" dirty="0"/>
              <a:t>Les prescriptions sanitaires insistent sur la nécessité de faire respecter cette distance minimale </a:t>
            </a:r>
            <a:r>
              <a:rPr lang="fr-FR" sz="1100" b="1" dirty="0"/>
              <a:t>tout en tenant compte de la difficulté que cela peut représenter</a:t>
            </a:r>
            <a:r>
              <a:rPr lang="fr-FR" sz="1100" dirty="0"/>
              <a:t> à l’école.</a:t>
            </a:r>
            <a:endParaRPr lang="fr-FR" sz="1100" b="1" dirty="0"/>
          </a:p>
          <a:p>
            <a:pPr algn="just"/>
            <a:endParaRPr lang="fr-FR" dirty="0"/>
          </a:p>
        </p:txBody>
      </p:sp>
      <p:pic>
        <p:nvPicPr>
          <p:cNvPr id="12" name="Image 11" descr="Distanciation sociale : les Canadiens sont très irrités par les ..."/>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527562" y="2330423"/>
            <a:ext cx="2164080" cy="1215390"/>
          </a:xfrm>
          <a:prstGeom prst="rect">
            <a:avLst/>
          </a:prstGeom>
          <a:noFill/>
          <a:ln>
            <a:noFill/>
          </a:ln>
        </p:spPr>
      </p:pic>
      <p:sp>
        <p:nvSpPr>
          <p:cNvPr id="13" name="Titre 9"/>
          <p:cNvSpPr txBox="1">
            <a:spLocks/>
          </p:cNvSpPr>
          <p:nvPr/>
        </p:nvSpPr>
        <p:spPr bwMode="gray">
          <a:xfrm>
            <a:off x="460148" y="1368357"/>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Maintenir</a:t>
            </a:r>
            <a:r>
              <a:rPr lang="fr-FR" dirty="0"/>
              <a:t> </a:t>
            </a:r>
            <a:r>
              <a:rPr lang="fr-FR" dirty="0">
                <a:solidFill>
                  <a:srgbClr val="E1000F"/>
                </a:solidFill>
              </a:rPr>
              <a:t>la distanciation physique</a:t>
            </a:r>
          </a:p>
        </p:txBody>
      </p:sp>
      <p:sp>
        <p:nvSpPr>
          <p:cNvPr id="9"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40401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7"/>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a:xfrm>
            <a:off x="5537668" y="4783500"/>
            <a:ext cx="1350000" cy="360000"/>
          </a:xfrm>
        </p:spPr>
        <p:txBody>
          <a:bodyPr/>
          <a:lstStyle/>
          <a:p>
            <a:fld id="{733122C9-A0B9-462F-8757-0847AD287B63}" type="slidenum">
              <a:rPr lang="fr-FR" smtClean="0"/>
              <a:pPr/>
              <a:t>8</a:t>
            </a:fld>
            <a:endParaRPr lang="fr-FR" dirty="0"/>
          </a:p>
        </p:txBody>
      </p:sp>
      <p:sp>
        <p:nvSpPr>
          <p:cNvPr id="10" name="Titre 9"/>
          <p:cNvSpPr txBox="1">
            <a:spLocks/>
          </p:cNvSpPr>
          <p:nvPr/>
        </p:nvSpPr>
        <p:spPr bwMode="gray">
          <a:xfrm>
            <a:off x="216956" y="735074"/>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Application des gestes barrière</a:t>
            </a:r>
          </a:p>
        </p:txBody>
      </p:sp>
      <p:sp>
        <p:nvSpPr>
          <p:cNvPr id="13" name="Espace réservé du contenu 11"/>
          <p:cNvSpPr txBox="1">
            <a:spLocks/>
          </p:cNvSpPr>
          <p:nvPr/>
        </p:nvSpPr>
        <p:spPr bwMode="gray">
          <a:xfrm>
            <a:off x="216956" y="1582990"/>
            <a:ext cx="8424000" cy="88281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100" b="1" dirty="0"/>
              <a:t> En permanence, partout et par tout le monde (moyen de prévention le plus efficace).</a:t>
            </a:r>
          </a:p>
          <a:p>
            <a:pPr lvl="1"/>
            <a:r>
              <a:rPr lang="fr-FR" sz="1100" b="1" dirty="0"/>
              <a:t> Ils doivent faire l’objet d’une sensibilisation et d’une approche pédagogique adaptée à l’âge de l’élève.</a:t>
            </a:r>
          </a:p>
        </p:txBody>
      </p:sp>
      <p:pic>
        <p:nvPicPr>
          <p:cNvPr id="14" name="Image 13" descr="https://images.ladepeche.fr/api/v1/images/view/5e6b6dbc3e454627e30644d6/original/image.jpg?v=1"/>
          <p:cNvPicPr/>
          <p:nvPr/>
        </p:nvPicPr>
        <p:blipFill rotWithShape="1">
          <a:blip r:embed="rId3">
            <a:extLst>
              <a:ext uri="{28A0092B-C50C-407E-A947-70E740481C1C}">
                <a14:useLocalDpi xmlns:a14="http://schemas.microsoft.com/office/drawing/2010/main" val="0"/>
              </a:ext>
            </a:extLst>
          </a:blip>
          <a:srcRect/>
          <a:stretch/>
        </p:blipFill>
        <p:spPr bwMode="auto">
          <a:xfrm>
            <a:off x="1544297" y="2270224"/>
            <a:ext cx="5610225" cy="2317750"/>
          </a:xfrm>
          <a:prstGeom prst="rect">
            <a:avLst/>
          </a:prstGeom>
          <a:noFill/>
          <a:ln>
            <a:noFill/>
          </a:ln>
          <a:extLst>
            <a:ext uri="{53640926-AAD7-44D8-BBD7-CCE9431645EC}">
              <a14:shadowObscured xmlns:a14="http://schemas.microsoft.com/office/drawing/2010/main"/>
            </a:ext>
          </a:extLst>
        </p:spPr>
      </p:pic>
      <p:sp>
        <p:nvSpPr>
          <p:cNvPr id="9"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266153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1999" y="605294"/>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9</a:t>
            </a:fld>
            <a:endParaRPr lang="fr-FR"/>
          </a:p>
        </p:txBody>
      </p:sp>
      <p:sp>
        <p:nvSpPr>
          <p:cNvPr id="10" name="Espace réservé du contenu 2"/>
          <p:cNvSpPr>
            <a:spLocks noGrp="1"/>
          </p:cNvSpPr>
          <p:nvPr>
            <p:ph idx="14"/>
          </p:nvPr>
        </p:nvSpPr>
        <p:spPr>
          <a:xfrm>
            <a:off x="542878" y="1073539"/>
            <a:ext cx="8256993" cy="4216216"/>
          </a:xfrm>
        </p:spPr>
        <p:txBody>
          <a:bodyPr/>
          <a:lstStyle/>
          <a:p>
            <a:pPr algn="just"/>
            <a:endParaRPr lang="fr-FR" sz="1100" b="1" dirty="0">
              <a:solidFill>
                <a:srgbClr val="000091"/>
              </a:solidFill>
            </a:endParaRPr>
          </a:p>
          <a:p>
            <a:pPr algn="just"/>
            <a:r>
              <a:rPr lang="fr-FR" sz="1100" b="1" dirty="0">
                <a:solidFill>
                  <a:srgbClr val="000091"/>
                </a:solidFill>
              </a:rPr>
              <a:t>Lavage des mains</a:t>
            </a:r>
          </a:p>
          <a:p>
            <a:pPr lvl="2" algn="just"/>
            <a:r>
              <a:rPr lang="fr-FR" sz="1100" dirty="0"/>
              <a:t> Au moins 30s à l’eau et au savon liquide ou par une solution </a:t>
            </a:r>
            <a:r>
              <a:rPr lang="fr-FR" sz="1100" dirty="0" err="1"/>
              <a:t>hydroalcoolique</a:t>
            </a:r>
            <a:r>
              <a:rPr lang="fr-FR" sz="1100" dirty="0"/>
              <a:t> (sous la surveillance étroite d’un adulte à l’école) ;</a:t>
            </a:r>
          </a:p>
          <a:p>
            <a:pPr lvl="2" algn="just"/>
            <a:r>
              <a:rPr lang="fr-FR" sz="1100" dirty="0"/>
              <a:t> Séchage avec papier jetable ou air libre ;</a:t>
            </a:r>
          </a:p>
          <a:p>
            <a:pPr lvl="2" algn="just"/>
            <a:r>
              <a:rPr lang="fr-FR" sz="1100" dirty="0"/>
              <a:t> Lavage le plus fréquemment possible (arrivée et sortie, avant et après la récréation, avant et après les repas).</a:t>
            </a:r>
          </a:p>
          <a:p>
            <a:pPr algn="just"/>
            <a:endParaRPr lang="fr-FR" sz="1100" dirty="0"/>
          </a:p>
          <a:p>
            <a:pPr algn="just"/>
            <a:r>
              <a:rPr lang="fr-FR" sz="1100" b="1" dirty="0">
                <a:solidFill>
                  <a:srgbClr val="000091"/>
                </a:solidFill>
              </a:rPr>
              <a:t>Port du masque</a:t>
            </a:r>
          </a:p>
          <a:p>
            <a:pPr lvl="2" algn="just"/>
            <a:r>
              <a:rPr lang="fr-FR" sz="1100" dirty="0"/>
              <a:t> Port obligatoire du masque « grand public » pour tout le personnel dans les situations où la distanciation risque de ne pas être respectée (encadrement des élèves les plus jeunes ou à besoins éducatifs particuliers, circulation, récréation, etc.).</a:t>
            </a:r>
          </a:p>
          <a:p>
            <a:pPr lvl="2" algn="just"/>
            <a:r>
              <a:rPr lang="fr-FR" sz="1100" dirty="0"/>
              <a:t> Port obligatoire du masque « grand public » pour les collégiens/lycéens dans les situations où la distanciation risque de ne pas être respectée (circulation, récréation, etc.).</a:t>
            </a:r>
          </a:p>
          <a:p>
            <a:pPr lvl="2" algn="just"/>
            <a:r>
              <a:rPr lang="fr-FR" sz="1100" dirty="0"/>
              <a:t> Le port du masque n’est pas recommandé pour les élèves en école </a:t>
            </a:r>
            <a:r>
              <a:rPr lang="fr-FR" sz="1100" dirty="0" err="1"/>
              <a:t>élémentaire.Toutefois</a:t>
            </a:r>
            <a:r>
              <a:rPr lang="fr-FR" sz="1100" dirty="0"/>
              <a:t> des masques seront à disposition pour répondre à des besoins ponctuels. </a:t>
            </a:r>
          </a:p>
          <a:p>
            <a:pPr lvl="2" algn="just"/>
            <a:r>
              <a:rPr lang="fr-FR" sz="1100" dirty="0"/>
              <a:t> Le port du masque est proscrit pour les élèves en école maternelle.</a:t>
            </a:r>
          </a:p>
          <a:p>
            <a:pPr algn="just"/>
            <a:endParaRPr lang="fr-FR" sz="1100" b="1" dirty="0"/>
          </a:p>
          <a:p>
            <a:pPr algn="just"/>
            <a:r>
              <a:rPr lang="fr-FR" sz="1100" b="1" dirty="0">
                <a:solidFill>
                  <a:srgbClr val="000091"/>
                </a:solidFill>
              </a:rPr>
              <a:t>Ventilation des locaux</a:t>
            </a:r>
          </a:p>
          <a:p>
            <a:pPr lvl="2" algn="just"/>
            <a:r>
              <a:rPr lang="fr-FR" sz="1100" dirty="0"/>
              <a:t>De </a:t>
            </a:r>
            <a:r>
              <a:rPr lang="fr-FR" sz="1100" b="1" dirty="0"/>
              <a:t>manière systématique</a:t>
            </a:r>
            <a:r>
              <a:rPr lang="fr-FR" sz="1100" dirty="0"/>
              <a:t>, à minima 10 minutes avant l’arrivée des élèves</a:t>
            </a:r>
          </a:p>
        </p:txBody>
      </p:sp>
      <p:sp>
        <p:nvSpPr>
          <p:cNvPr id="13" name="Titre 1"/>
          <p:cNvSpPr>
            <a:spLocks noGrp="1"/>
          </p:cNvSpPr>
          <p:nvPr>
            <p:ph type="title"/>
          </p:nvPr>
        </p:nvSpPr>
        <p:spPr>
          <a:xfrm>
            <a:off x="359999" y="713192"/>
            <a:ext cx="8424000" cy="720000"/>
          </a:xfrm>
        </p:spPr>
        <p:txBody>
          <a:bodyPr/>
          <a:lstStyle/>
          <a:p>
            <a:r>
              <a:rPr lang="fr-FR" dirty="0">
                <a:solidFill>
                  <a:srgbClr val="E1000F"/>
                </a:solidFill>
              </a:rPr>
              <a:t>Application des gestes barrières</a:t>
            </a:r>
          </a:p>
        </p:txBody>
      </p:sp>
      <p:sp>
        <p:nvSpPr>
          <p:cNvPr id="9"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2947395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Diapositive 1&quot;/&gt;&lt;property id=&quot;20307&quot; value=&quot;326&quot;/&gt;&lt;/object&gt;&lt;object type=&quot;3&quot; unique_id=&quot;10004&quot;&gt;&lt;property id=&quot;20148&quot; value=&quot;5&quot;/&gt;&lt;property id=&quot;20300&quot; value=&quot;Diapositive 2 - &amp;quot;Sommaire&amp;quot;&quot;/&gt;&lt;property id=&quot;20307&quot; value=&quot;327&quot;/&gt;&lt;/object&gt;&lt;object type=&quot;3&quot; unique_id=&quot;10008&quot;&gt;&lt;property id=&quot;20148&quot; value=&quot;5&quot;/&gt;&lt;property id=&quot;20300&quot; value=&quot;Diapositive 3 - &amp;quot;Protocole sanitaire&amp;quot;&quot;/&gt;&lt;property id=&quot;20307&quot; value=&quot;330&quot;/&gt;&lt;/object&gt;&lt;object type=&quot;3&quot; unique_id=&quot;10085&quot;&gt;&lt;property id=&quot;20148&quot; value=&quot;5&quot;/&gt;&lt;property id=&quot;20300&quot; value=&quot;Diapositive 4 - &amp;quot;Lorem ipsum dolor  sit amet consectetur&amp;quot;&quot;/&gt;&lt;property id=&quot;20307&quot; value=&quot;335&quot;/&gt;&lt;/object&gt;&lt;/object&gt;&lt;object type=&quot;8&quot; unique_id=&quot;10016&quot;&gt;&lt;/object&gt;&lt;/object&gt;&lt;/database&gt;"/>
  <p:tag name="SECTOMILLISECCONVERTED" val="1"/>
</p:tagLst>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1637</TotalTime>
  <Words>7112</Words>
  <Application>Microsoft Office PowerPoint</Application>
  <PresentationFormat>Affichage à l'écran (16:9)</PresentationFormat>
  <Paragraphs>692</Paragraphs>
  <Slides>39</Slides>
  <Notes>23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Arial,Sans-Serif</vt:lpstr>
      <vt:lpstr>Calibri</vt:lpstr>
      <vt:lpstr>Courier New</vt:lpstr>
      <vt:lpstr>Wingdings</vt:lpstr>
      <vt:lpstr>Wingdings,Sans-Serif</vt:lpstr>
      <vt:lpstr>MINISTÈRIEL</vt:lpstr>
      <vt:lpstr>Présentation PowerPoint</vt:lpstr>
      <vt:lpstr>Sommaire</vt:lpstr>
      <vt:lpstr>1. Le protocole</vt:lpstr>
      <vt:lpstr>Présentation PowerPoint</vt:lpstr>
      <vt:lpstr>Présentation PowerPoint</vt:lpstr>
      <vt:lpstr>Présentation PowerPoint</vt:lpstr>
      <vt:lpstr>Présentation PowerPoint</vt:lpstr>
      <vt:lpstr>Présentation PowerPoint</vt:lpstr>
      <vt:lpstr>Application des gestes barrières</vt:lpstr>
      <vt:lpstr>Présentation PowerPoint</vt:lpstr>
      <vt:lpstr>Essentiel dans la lutte contre la propagation du virus.</vt:lpstr>
      <vt:lpstr>Présentation PowerPoint</vt:lpstr>
      <vt:lpstr>Capacité d’accueil</vt:lpstr>
      <vt:lpstr>2. FICHES THEMATIQUES</vt:lpstr>
      <vt:lpstr>a. Nettoyage et  désinfection  des locaux et matériels</vt:lpstr>
      <vt:lpstr>Mesures à prendre</vt:lpstr>
      <vt:lpstr>b. Sanitaires  </vt:lpstr>
      <vt:lpstr>Mesures à prendre</vt:lpstr>
      <vt:lpstr>c. ACCUEIL DES ELEVES   </vt:lpstr>
      <vt:lpstr>Mesures à prendre</vt:lpstr>
      <vt:lpstr>d. Aménagement des salle de classe      </vt:lpstr>
      <vt:lpstr>Mesures à prendre</vt:lpstr>
      <vt:lpstr>e. La circulation des élèves et des adultes    </vt:lpstr>
      <vt:lpstr>Mesures à prendre</vt:lpstr>
      <vt:lpstr>f. La demi-pension   </vt:lpstr>
      <vt:lpstr>Présentation PowerPoint</vt:lpstr>
      <vt:lpstr>g. La récréation  </vt:lpstr>
      <vt:lpstr>Mesures à prendre</vt:lpstr>
      <vt:lpstr>h. Activités sportives et culturelles    </vt:lpstr>
      <vt:lpstr>Mesures à prendre</vt:lpstr>
      <vt:lpstr>i. Enseignements spécifiques   </vt:lpstr>
      <vt:lpstr>Présentation PowerPoint</vt:lpstr>
      <vt:lpstr>j. Internats  </vt:lpstr>
      <vt:lpstr>Présentation PowerPoint</vt:lpstr>
      <vt:lpstr>k. Personnels   </vt:lpstr>
      <vt:lpstr>Présentation PowerPoint</vt:lpstr>
      <vt:lpstr>3. PROCEDURE DE  GESTION D’UN CAS  COVID-19</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Arnaud SOULAS</cp:lastModifiedBy>
  <cp:revision>49</cp:revision>
  <cp:lastPrinted>2020-05-05T17:58:47Z</cp:lastPrinted>
  <dcterms:created xsi:type="dcterms:W3CDTF">2020-03-05T15:21:24Z</dcterms:created>
  <dcterms:modified xsi:type="dcterms:W3CDTF">2020-05-06T21:15:10Z</dcterms:modified>
</cp:coreProperties>
</file>